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4"/>
  </p:notesMasterIdLst>
  <p:sldIdLst>
    <p:sldId id="303" r:id="rId2"/>
    <p:sldId id="304" r:id="rId3"/>
    <p:sldId id="305" r:id="rId4"/>
    <p:sldId id="288" r:id="rId5"/>
    <p:sldId id="306" r:id="rId6"/>
    <p:sldId id="307" r:id="rId7"/>
    <p:sldId id="308" r:id="rId8"/>
    <p:sldId id="309" r:id="rId9"/>
    <p:sldId id="310" r:id="rId10"/>
    <p:sldId id="311" r:id="rId11"/>
    <p:sldId id="312" r:id="rId12"/>
    <p:sldId id="31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quel Studio" initials="S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65961" autoAdjust="0"/>
  </p:normalViewPr>
  <p:slideViewPr>
    <p:cSldViewPr snapToGrid="0" showGuides="1">
      <p:cViewPr varScale="1">
        <p:scale>
          <a:sx n="47" d="100"/>
          <a:sy n="47" d="100"/>
        </p:scale>
        <p:origin x="-996" y="-96"/>
      </p:cViewPr>
      <p:guideLst>
        <p:guide orient="horz" pos="3062"/>
        <p:guide orient="horz" pos="290"/>
        <p:guide orient="horz" pos="3772"/>
        <p:guide orient="horz" pos="1007"/>
        <p:guide orient="horz" pos="2450"/>
        <p:guide orient="horz" pos="2448"/>
        <p:guide orient="horz" pos="2160"/>
        <p:guide orient="horz" pos="3599"/>
        <p:guide pos="2880"/>
        <p:guide pos="290"/>
        <p:guide pos="5474"/>
        <p:guide pos="2984"/>
        <p:guide pos="2776"/>
        <p:guide pos="749"/>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82CE9-F2D0-4D2E-B7F9-BF3E83248BCE}" type="datetimeFigureOut">
              <a:rPr lang="en-US" smtClean="0"/>
              <a:pPr/>
              <a:t>5/29/2012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691C38-742D-4867-9E00-215CBC023311}" type="slidenum">
              <a:rPr lang="en-US" smtClean="0"/>
              <a:pPr/>
              <a:t>‹#›</a:t>
            </a:fld>
            <a:endParaRPr lang="en-US"/>
          </a:p>
        </p:txBody>
      </p:sp>
    </p:spTree>
    <p:extLst>
      <p:ext uri="{BB962C8B-B14F-4D97-AF65-F5344CB8AC3E}">
        <p14:creationId xmlns="" xmlns:p14="http://schemas.microsoft.com/office/powerpoint/2010/main" val="142008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and thank you for viewing this presentation on the new FAN Online Reporting Tool.  I’m Tim McGee, Senior Manager of OTC Health and Clinical Operations at IMS.  </a:t>
            </a:r>
          </a:p>
          <a:p>
            <a:endParaRPr lang="en-US" baseline="0" dirty="0" smtClean="0"/>
          </a:p>
          <a:p>
            <a:r>
              <a:rPr lang="en-US" baseline="0" dirty="0" smtClean="0"/>
              <a:t>The following slides will provide you with a short introduction and tutorial on the new FAN online reporting tool.  </a:t>
            </a:r>
            <a:endParaRPr lang="en-US" dirty="0"/>
          </a:p>
        </p:txBody>
      </p:sp>
      <p:sp>
        <p:nvSpPr>
          <p:cNvPr id="4" name="Slide Number Placeholder 3"/>
          <p:cNvSpPr>
            <a:spLocks noGrp="1"/>
          </p:cNvSpPr>
          <p:nvPr>
            <p:ph type="sldNum" sz="quarter" idx="10"/>
          </p:nvPr>
        </p:nvSpPr>
        <p:spPr/>
        <p:txBody>
          <a:bodyPr/>
          <a:lstStyle/>
          <a:p>
            <a:fld id="{A3691C38-742D-4867-9E00-215CBC02331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final tab of the FAN Online Reporting tool is the Symptoms Cross-tab. This allows you to view individual areas and markets by the change in affected population by symptom.  </a:t>
            </a:r>
          </a:p>
          <a:p>
            <a:endParaRPr lang="en-US" baseline="0" dirty="0" smtClean="0"/>
          </a:p>
          <a:p>
            <a:r>
              <a:rPr lang="en-US" baseline="0" dirty="0" smtClean="0"/>
              <a:t>Key features of this report are client specific areas and markets loaded and maintained by IMS  .  For clients who purchase retailer specific reports, custom distribution centers and markets will be loaded into the tool and reported each week.  In the national report, this view will show census area’s and markets.  </a:t>
            </a:r>
          </a:p>
          <a:p>
            <a:endParaRPr lang="en-US" baseline="0" dirty="0" smtClean="0"/>
          </a:p>
        </p:txBody>
      </p:sp>
      <p:sp>
        <p:nvSpPr>
          <p:cNvPr id="4" name="Slide Number Placeholder 3"/>
          <p:cNvSpPr>
            <a:spLocks noGrp="1"/>
          </p:cNvSpPr>
          <p:nvPr>
            <p:ph type="sldNum" sz="quarter" idx="10"/>
          </p:nvPr>
        </p:nvSpPr>
        <p:spPr/>
        <p:txBody>
          <a:bodyPr/>
          <a:lstStyle/>
          <a:p>
            <a:fld id="{A3691C38-742D-4867-9E00-215CBC02331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IMS is happy to introduce this new and</a:t>
            </a:r>
            <a:r>
              <a:rPr lang="en-US" baseline="0" dirty="0" smtClean="0"/>
              <a:t> </a:t>
            </a:r>
            <a:r>
              <a:rPr lang="en-US" dirty="0" smtClean="0"/>
              <a:t>exciting</a:t>
            </a:r>
            <a:r>
              <a:rPr lang="en-US" baseline="0" dirty="0" smtClean="0"/>
              <a:t> interactive reporting tool.  </a:t>
            </a:r>
          </a:p>
          <a:p>
            <a:endParaRPr lang="en-US" baseline="0" dirty="0" smtClean="0"/>
          </a:p>
          <a:p>
            <a:r>
              <a:rPr lang="en-US" baseline="0" dirty="0" smtClean="0"/>
              <a:t>   In the coming week, IMS client services will be reaching out to confirm and update client distribution lists.</a:t>
            </a:r>
          </a:p>
          <a:p>
            <a:endParaRPr lang="en-US" baseline="0" dirty="0" smtClean="0"/>
          </a:p>
          <a:p>
            <a:r>
              <a:rPr lang="en-US" baseline="0" dirty="0" smtClean="0"/>
              <a:t>  We will create and send user names and passwords to access FAN52.com to all active FAN report users.  </a:t>
            </a:r>
          </a:p>
          <a:p>
            <a:endParaRPr lang="en-US" baseline="0" dirty="0" smtClean="0"/>
          </a:p>
          <a:p>
            <a:r>
              <a:rPr lang="en-US" baseline="0" dirty="0" smtClean="0"/>
              <a:t>   Access to FAN52.com will become available in early June and traditional Excel based reports will be delivered in tandem during the first few weeks.  This will allow you to become familiar with the new Online Reporting Tool and address any questions to IMS staff.  </a:t>
            </a:r>
          </a:p>
          <a:p>
            <a:endParaRPr lang="en-US" baseline="0" dirty="0" smtClean="0"/>
          </a:p>
          <a:p>
            <a:r>
              <a:rPr lang="en-US" baseline="0" dirty="0" smtClean="0"/>
              <a:t>   IMS will notify all users when traditional Excel based reports will be discontinued via a pop-up message in the Excel based report.  </a:t>
            </a:r>
            <a:endParaRPr lang="en-US" dirty="0"/>
          </a:p>
        </p:txBody>
      </p:sp>
      <p:sp>
        <p:nvSpPr>
          <p:cNvPr id="4" name="Slide Number Placeholder 3"/>
          <p:cNvSpPr>
            <a:spLocks noGrp="1"/>
          </p:cNvSpPr>
          <p:nvPr>
            <p:ph type="sldNum" sz="quarter" idx="10"/>
          </p:nvPr>
        </p:nvSpPr>
        <p:spPr/>
        <p:txBody>
          <a:bodyPr/>
          <a:lstStyle/>
          <a:p>
            <a:fld id="{A3691C38-742D-4867-9E00-215CBC02331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viewing</a:t>
            </a:r>
            <a:r>
              <a:rPr lang="en-US" baseline="0" dirty="0" smtClean="0"/>
              <a:t> this online introduction to the FAN Online Reporting tool.  Please contact me or your IMS account manager if you have any questions about the new Online Reporting or to set up a training session.  </a:t>
            </a:r>
          </a:p>
          <a:p>
            <a:endParaRPr lang="en-US" baseline="0" dirty="0" smtClean="0"/>
          </a:p>
          <a:p>
            <a:r>
              <a:rPr lang="en-US" baseline="0" dirty="0" smtClean="0"/>
              <a:t>Thank you and have a nice day.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3691C38-742D-4867-9E00-215CBC023311}"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IMS has developed a new web-based</a:t>
            </a:r>
            <a:r>
              <a:rPr lang="en-US" baseline="0" dirty="0" smtClean="0"/>
              <a:t> platform to host it’s weekly series of FAN reports.  The new FAN Online Reporting Tool will replace your current Microsoft Excel deliverables.</a:t>
            </a:r>
          </a:p>
          <a:p>
            <a:endParaRPr lang="en-US" baseline="0" dirty="0" smtClean="0"/>
          </a:p>
          <a:p>
            <a:r>
              <a:rPr lang="en-US" baseline="0" dirty="0" smtClean="0"/>
              <a:t>Some of the features and benefits of the FAN Online Reporting Tool include:</a:t>
            </a:r>
          </a:p>
          <a:p>
            <a:endParaRPr lang="en-US" baseline="0" dirty="0" smtClean="0"/>
          </a:p>
          <a:p>
            <a:pPr>
              <a:buFontTx/>
              <a:buChar char="-"/>
            </a:pPr>
            <a:r>
              <a:rPr lang="en-US" baseline="0" dirty="0" smtClean="0"/>
              <a:t>A streamlined and easier to use FAN report, reducing the number of pages you will click through. </a:t>
            </a:r>
          </a:p>
          <a:p>
            <a:pPr>
              <a:buFontTx/>
              <a:buChar char="-"/>
            </a:pPr>
            <a:r>
              <a:rPr lang="en-US" baseline="0" dirty="0" smtClean="0"/>
              <a:t>24/7 access to FAN reports at FAN52.com. </a:t>
            </a:r>
          </a:p>
          <a:p>
            <a:pPr>
              <a:buFontTx/>
              <a:buChar char="-"/>
            </a:pPr>
            <a:r>
              <a:rPr lang="en-US" baseline="0" dirty="0" smtClean="0"/>
              <a:t>IMS will email the National Summary view each week.   </a:t>
            </a:r>
          </a:p>
          <a:p>
            <a:pPr>
              <a:buFontTx/>
              <a:buChar char="-"/>
            </a:pPr>
            <a:r>
              <a:rPr lang="en-US" dirty="0" smtClean="0"/>
              <a:t>Additional reporting flexibility</a:t>
            </a:r>
            <a:r>
              <a:rPr lang="en-US" baseline="0" dirty="0" smtClean="0"/>
              <a:t> will allow you to filter by attributes and create new reporting metrics on the fly.  </a:t>
            </a:r>
          </a:p>
          <a:p>
            <a:pPr>
              <a:buFontTx/>
              <a:buChar char="-"/>
            </a:pPr>
            <a:r>
              <a:rPr lang="en-US" baseline="0" dirty="0" smtClean="0"/>
              <a:t>New graphing features include drop-down menu’s and filters allowing users to change data output instantly.  </a:t>
            </a:r>
          </a:p>
          <a:p>
            <a:pPr>
              <a:buFontTx/>
              <a:buChar char="-"/>
            </a:pPr>
            <a:r>
              <a:rPr lang="en-US" baseline="0" dirty="0" smtClean="0"/>
              <a:t>Easily allows you to export any chart, graph or data table in to Microsoft Excel  </a:t>
            </a:r>
          </a:p>
          <a:p>
            <a:pPr>
              <a:buFontTx/>
              <a:buChar char="-"/>
            </a:pPr>
            <a:r>
              <a:rPr lang="en-US" baseline="0" dirty="0" smtClean="0"/>
              <a:t>Language settings will enable you to view FAN in the same language as your Internet Explorer settings</a:t>
            </a:r>
          </a:p>
          <a:p>
            <a:pPr>
              <a:buFontTx/>
              <a:buChar char="-"/>
            </a:pPr>
            <a:endParaRPr lang="en-US" dirty="0"/>
          </a:p>
        </p:txBody>
      </p:sp>
      <p:sp>
        <p:nvSpPr>
          <p:cNvPr id="4" name="Slide Number Placeholder 3"/>
          <p:cNvSpPr>
            <a:spLocks noGrp="1"/>
          </p:cNvSpPr>
          <p:nvPr>
            <p:ph type="sldNum" sz="quarter" idx="10"/>
          </p:nvPr>
        </p:nvSpPr>
        <p:spPr/>
        <p:txBody>
          <a:bodyPr/>
          <a:lstStyle/>
          <a:p>
            <a:fld id="{A3691C38-742D-4867-9E00-215CBC02331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 will be assigned a user name and password to access FAN52.com.  </a:t>
            </a:r>
          </a:p>
          <a:p>
            <a:endParaRPr lang="en-US" baseline="0" dirty="0" smtClean="0"/>
          </a:p>
          <a:p>
            <a:r>
              <a:rPr lang="en-US" baseline="0" dirty="0" smtClean="0"/>
              <a:t>When at the log in page, you can log-in to the FAN Online Reporting Tool, or get additional information on the FAN program, such as supporting materials, overview presentations and frequently asked questions.  A contact us now form will also be available for you to contact a member of the FAN support staff.  </a:t>
            </a:r>
          </a:p>
          <a:p>
            <a:endParaRPr lang="en-US" baseline="0" dirty="0" smtClean="0"/>
          </a:p>
          <a:p>
            <a:r>
              <a:rPr lang="en-US" baseline="0" dirty="0" smtClean="0"/>
              <a:t>While FAN52.com is the home site for FAN, you will access FAN reports through the Vector Alpha link highlighted  .  Vector Alpha is an IMS product and services access point.  </a:t>
            </a:r>
            <a:endParaRPr lang="en-US" dirty="0"/>
          </a:p>
        </p:txBody>
      </p:sp>
      <p:sp>
        <p:nvSpPr>
          <p:cNvPr id="4" name="Slide Number Placeholder 3"/>
          <p:cNvSpPr>
            <a:spLocks noGrp="1"/>
          </p:cNvSpPr>
          <p:nvPr>
            <p:ph type="sldNum" sz="quarter" idx="10"/>
          </p:nvPr>
        </p:nvSpPr>
        <p:spPr/>
        <p:txBody>
          <a:bodyPr/>
          <a:lstStyle/>
          <a:p>
            <a:fld id="{A3691C38-742D-4867-9E00-215CBC02331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Upon logging in,</a:t>
            </a:r>
            <a:r>
              <a:rPr lang="en-US" baseline="0" dirty="0" smtClean="0"/>
              <a:t> you will be brought to the National Overview page for the most recent FAN report.  This report will be emailed to you when the most recent data are made available.  </a:t>
            </a:r>
          </a:p>
          <a:p>
            <a:endParaRPr lang="en-US" baseline="0" dirty="0" smtClean="0"/>
          </a:p>
          <a:p>
            <a:r>
              <a:rPr lang="en-US" baseline="0" dirty="0" smtClean="0"/>
              <a:t>In the new FAN Online Reporting tool, there are six major areas which line the top of the report:</a:t>
            </a:r>
          </a:p>
          <a:p>
            <a:endParaRPr lang="en-US" baseline="0" dirty="0" smtClean="0"/>
          </a:p>
          <a:p>
            <a:r>
              <a:rPr lang="en-US" baseline="0" dirty="0" smtClean="0"/>
              <a:t>- National Overview  </a:t>
            </a:r>
          </a:p>
          <a:p>
            <a:pPr>
              <a:buFontTx/>
              <a:buChar char="-"/>
            </a:pPr>
            <a:r>
              <a:rPr lang="en-US" baseline="0" dirty="0" smtClean="0"/>
              <a:t>Charts and Projections  </a:t>
            </a:r>
          </a:p>
          <a:p>
            <a:pPr>
              <a:buFontTx/>
              <a:buChar char="-"/>
            </a:pPr>
            <a:r>
              <a:rPr lang="en-US" baseline="0" dirty="0" smtClean="0"/>
              <a:t>Maps  </a:t>
            </a:r>
          </a:p>
          <a:p>
            <a:pPr>
              <a:buFontTx/>
              <a:buChar char="-"/>
            </a:pPr>
            <a:r>
              <a:rPr lang="en-US" baseline="0" dirty="0" smtClean="0"/>
              <a:t>Retailer Grid  </a:t>
            </a:r>
          </a:p>
          <a:p>
            <a:pPr>
              <a:buFontTx/>
              <a:buChar char="-"/>
            </a:pPr>
            <a:r>
              <a:rPr lang="en-US" baseline="0" dirty="0" smtClean="0"/>
              <a:t>Market Statistics  </a:t>
            </a:r>
          </a:p>
          <a:p>
            <a:pPr>
              <a:buFontTx/>
              <a:buChar char="-"/>
            </a:pPr>
            <a:r>
              <a:rPr lang="en-US" baseline="0" dirty="0" smtClean="0"/>
              <a:t>Symptoms Cross-tab  </a:t>
            </a:r>
          </a:p>
          <a:p>
            <a:pPr>
              <a:buFontTx/>
              <a:buChar char="-"/>
            </a:pPr>
            <a:endParaRPr lang="en-US" baseline="0" dirty="0" smtClean="0"/>
          </a:p>
          <a:p>
            <a:pPr>
              <a:buFontTx/>
              <a:buNone/>
            </a:pPr>
            <a:r>
              <a:rPr lang="en-US" baseline="0" dirty="0" smtClean="0"/>
              <a:t>Each of these pages will be reviewed in the coming slides.  </a:t>
            </a:r>
          </a:p>
          <a:p>
            <a:pPr>
              <a:buFontTx/>
              <a:buNone/>
            </a:pPr>
            <a:endParaRPr lang="en-US" baseline="0" dirty="0" smtClean="0"/>
          </a:p>
          <a:p>
            <a:pPr>
              <a:buFontTx/>
              <a:buNone/>
            </a:pPr>
            <a:r>
              <a:rPr lang="en-US" baseline="0" dirty="0" smtClean="0"/>
              <a:t>The National Overview page contains a top line summary of the current week’s national illness trends, including affected population statistics, current status level summary, changes in six core symptoms both nationally and regional and top markets.  You will notice that the status level summary is a live field.  When clicking on any status level,   a list of markets entering their first week at that level will be available.  </a:t>
            </a:r>
          </a:p>
          <a:p>
            <a:pPr>
              <a:buFontTx/>
              <a:buNone/>
            </a:pPr>
            <a:endParaRPr lang="en-US" baseline="0" dirty="0" smtClean="0"/>
          </a:p>
          <a:p>
            <a:pPr>
              <a:buFontTx/>
              <a:buNone/>
            </a:pPr>
            <a:r>
              <a:rPr lang="en-US" baseline="0" dirty="0" smtClean="0"/>
              <a:t>Another benefit to the new FAN Online Reporting Tool is a toggle feature for clients who receive multiple versions of FAN reports.  You will have access to the reports you company subscribes to.  By clicking   on the report drop down menu, you will be able to toggle between your data reporting sets.     In this example, user John Smith has access to FAN US National Reports, Target reports and Walgreen’s custom retailer reports.  </a:t>
            </a:r>
          </a:p>
          <a:p>
            <a:pPr>
              <a:buFontTx/>
              <a:buNone/>
            </a:pPr>
            <a:endParaRPr lang="en-US" baseline="0" dirty="0" smtClean="0"/>
          </a:p>
          <a:p>
            <a:pPr>
              <a:buFontTx/>
              <a:buNone/>
            </a:pPr>
            <a:r>
              <a:rPr lang="en-US" baseline="0" dirty="0" smtClean="0"/>
              <a:t>The final component of the National Overview page is the programmable options tab.  Do you have certain settings for age, symptoms, or markets which are used every time you access FAN reports?  In the Online Reporting Tool, you can select settings and have them saved for future usage.  Click the option tab   and you will be brought to the options menu</a:t>
            </a:r>
            <a:endParaRPr lang="en-US" dirty="0"/>
          </a:p>
        </p:txBody>
      </p:sp>
      <p:sp>
        <p:nvSpPr>
          <p:cNvPr id="4" name="Slide Number Placeholder 3"/>
          <p:cNvSpPr>
            <a:spLocks noGrp="1"/>
          </p:cNvSpPr>
          <p:nvPr>
            <p:ph type="sldNum" sz="quarter" idx="10"/>
          </p:nvPr>
        </p:nvSpPr>
        <p:spPr/>
        <p:txBody>
          <a:bodyPr/>
          <a:lstStyle/>
          <a:p>
            <a:fld id="{A3691C38-742D-4867-9E00-215CBC02331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the options menu  , you can set their default settings for age groups, symptoms and markets.  </a:t>
            </a:r>
          </a:p>
          <a:p>
            <a:endParaRPr lang="en-US" baseline="0" dirty="0" smtClean="0"/>
          </a:p>
          <a:p>
            <a:r>
              <a:rPr lang="en-US" baseline="0" dirty="0" smtClean="0"/>
              <a:t>For age groups  , you can filter reports by all ages, adults and pediatric populations. </a:t>
            </a:r>
          </a:p>
          <a:p>
            <a:endParaRPr lang="en-US" baseline="0" dirty="0" smtClean="0"/>
          </a:p>
          <a:p>
            <a:r>
              <a:rPr lang="en-US" baseline="0" dirty="0" smtClean="0"/>
              <a:t>For symptoms  , you can set default settings to include only specific symptoms from the list including:  All symptoms, fever, ILI, ear ache, nasal and sore throat.  </a:t>
            </a:r>
          </a:p>
          <a:p>
            <a:endParaRPr lang="en-US" baseline="0" dirty="0" smtClean="0"/>
          </a:p>
          <a:p>
            <a:r>
              <a:rPr lang="en-US" baseline="0" dirty="0" smtClean="0"/>
              <a:t>Under markets  , you may select or unselect any markets you wish to include in the report.  </a:t>
            </a:r>
          </a:p>
          <a:p>
            <a:endParaRPr lang="en-US" baseline="0" dirty="0" smtClean="0"/>
          </a:p>
          <a:p>
            <a:r>
              <a:rPr lang="en-US" baseline="0" dirty="0" smtClean="0"/>
              <a:t>Once settings are complete, save your settings by clicking ‘Save Default’   and these selections will be filtered in your reports until changed.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3691C38-742D-4867-9E00-215CBC02331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n the next tab, we’ll review</a:t>
            </a:r>
            <a:r>
              <a:rPr lang="en-US" dirty="0" smtClean="0"/>
              <a:t> Charts and Projections.</a:t>
            </a:r>
          </a:p>
          <a:p>
            <a:endParaRPr lang="en-US" dirty="0" smtClean="0"/>
          </a:p>
          <a:p>
            <a:r>
              <a:rPr lang="en-US" dirty="0" smtClean="0"/>
              <a:t>In the FAN Online Reporting tool, there</a:t>
            </a:r>
            <a:r>
              <a:rPr lang="en-US" baseline="0" dirty="0" smtClean="0"/>
              <a:t> is one central line chart which allows you to filter by   age, symptoms, division, market and area.  This will allow you to create graphs specific to your business needs.</a:t>
            </a:r>
          </a:p>
          <a:p>
            <a:endParaRPr lang="en-US" baseline="0" dirty="0" smtClean="0"/>
          </a:p>
          <a:p>
            <a:r>
              <a:rPr lang="en-US" baseline="0" dirty="0" smtClean="0"/>
              <a:t>The central graph also allows you to zoom, and expands sections of the graph for a more detailed view.  Simply highlight a portion of the chart to expand   and the chart will resize based on your selection  .  Hitting the reset button   next to the chart title will return you to your previous view.  </a:t>
            </a:r>
          </a:p>
          <a:p>
            <a:endParaRPr lang="en-US" baseline="0" dirty="0" smtClean="0"/>
          </a:p>
          <a:p>
            <a:r>
              <a:rPr lang="en-US" baseline="0" dirty="0" smtClean="0"/>
              <a:t>Beneath the central chart, four pie charts will be displayed highlighting adult and pediatric age splits, lower level pediatric age splits, symptoms and geographic areas.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3691C38-742D-4867-9E00-215CBC02331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maps tab, you</a:t>
            </a:r>
            <a:r>
              <a:rPr lang="en-US" baseline="0" dirty="0" smtClean="0"/>
              <a:t> will see a display of the United States broken out by FAN’s 150 monitored markets.  For each market, a color coded indicator will fill the market based on that market’s current status level.  Below the core map lies a smaller map.  The smaller map highlights the status levels of the markets from the same week in the previous year, allowing you to visually compare seasonal differences.  </a:t>
            </a:r>
          </a:p>
          <a:p>
            <a:endParaRPr lang="en-US" baseline="0" dirty="0" smtClean="0"/>
          </a:p>
          <a:p>
            <a:r>
              <a:rPr lang="en-US" baseline="0" dirty="0" smtClean="0"/>
              <a:t>  Although the initial release of FAN will contain static mapping, version 1.1 with an anticipated release in the third quarter of 2012 will include interactive mapping technology, featuring heat maps, drill down capabilities, custom client mappings and more.  </a:t>
            </a:r>
            <a:endParaRPr lang="en-US" dirty="0"/>
          </a:p>
        </p:txBody>
      </p:sp>
      <p:sp>
        <p:nvSpPr>
          <p:cNvPr id="4" name="Slide Number Placeholder 3"/>
          <p:cNvSpPr>
            <a:spLocks noGrp="1"/>
          </p:cNvSpPr>
          <p:nvPr>
            <p:ph type="sldNum" sz="quarter" idx="10"/>
          </p:nvPr>
        </p:nvSpPr>
        <p:spPr/>
        <p:txBody>
          <a:bodyPr/>
          <a:lstStyle/>
          <a:p>
            <a:fld id="{A3691C38-742D-4867-9E00-215CBC02331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Retailer</a:t>
            </a:r>
            <a:r>
              <a:rPr lang="en-US" baseline="0" dirty="0" smtClean="0"/>
              <a:t> Grid </a:t>
            </a:r>
            <a:r>
              <a:rPr lang="en-US" b="0" baseline="0" dirty="0" smtClean="0"/>
              <a:t>tab breaks out each of the top retailers in the United States based on the their specific trading area’s affected population and by percent change metrics versus prior year for the same time period.</a:t>
            </a:r>
          </a:p>
          <a:p>
            <a:endParaRPr lang="en-US" baseline="0" dirty="0" smtClean="0"/>
          </a:p>
          <a:p>
            <a:r>
              <a:rPr lang="en-US" baseline="0" dirty="0" smtClean="0"/>
              <a:t>Within this tab, you may sort any of the available columns by clicking on the arrows next to each title.  </a:t>
            </a:r>
          </a:p>
          <a:p>
            <a:endParaRPr lang="en-US" baseline="0" dirty="0" smtClean="0"/>
          </a:p>
          <a:p>
            <a:r>
              <a:rPr lang="en-US" baseline="0" dirty="0" smtClean="0"/>
              <a:t>In this example  , the tool has been sorted alphabetically by retailer name as seen in the first column. </a:t>
            </a:r>
            <a:endParaRPr lang="en-US" dirty="0"/>
          </a:p>
        </p:txBody>
      </p:sp>
      <p:sp>
        <p:nvSpPr>
          <p:cNvPr id="4" name="Slide Number Placeholder 3"/>
          <p:cNvSpPr>
            <a:spLocks noGrp="1"/>
          </p:cNvSpPr>
          <p:nvPr>
            <p:ph type="sldNum" sz="quarter" idx="10"/>
          </p:nvPr>
        </p:nvSpPr>
        <p:spPr/>
        <p:txBody>
          <a:bodyPr/>
          <a:lstStyle/>
          <a:p>
            <a:fld id="{A3691C38-742D-4867-9E00-215CBC02331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Market Statistics tab provides you with an</a:t>
            </a:r>
            <a:r>
              <a:rPr lang="en-US" baseline="0" dirty="0" smtClean="0"/>
              <a:t> area and market level view of the affected population, percent change metrics and status level of each market.  </a:t>
            </a:r>
          </a:p>
          <a:p>
            <a:endParaRPr lang="en-US" baseline="0" dirty="0" smtClean="0"/>
          </a:p>
          <a:p>
            <a:r>
              <a:rPr lang="en-US" baseline="0" dirty="0" smtClean="0"/>
              <a:t>  This report allows you to filter the results by age groups, symptoms, area, market and top 10.  </a:t>
            </a:r>
          </a:p>
          <a:p>
            <a:endParaRPr lang="en-US" baseline="0" dirty="0" smtClean="0"/>
          </a:p>
          <a:p>
            <a:r>
              <a:rPr lang="en-US" baseline="0" dirty="0" smtClean="0"/>
              <a:t>The last columns in this report   shows the color coded status level of each market.  Additionally, you can quickly identify how many weeks each market has been on the respective status level.  </a:t>
            </a:r>
            <a:endParaRPr lang="en-US" dirty="0"/>
          </a:p>
        </p:txBody>
      </p:sp>
      <p:sp>
        <p:nvSpPr>
          <p:cNvPr id="4" name="Slide Number Placeholder 3"/>
          <p:cNvSpPr>
            <a:spLocks noGrp="1"/>
          </p:cNvSpPr>
          <p:nvPr>
            <p:ph type="sldNum" sz="quarter" idx="10"/>
          </p:nvPr>
        </p:nvSpPr>
        <p:spPr/>
        <p:txBody>
          <a:bodyPr/>
          <a:lstStyle/>
          <a:p>
            <a:fld id="{A3691C38-742D-4867-9E00-215CBC02331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5613" y="1736725"/>
            <a:ext cx="7448550" cy="1050925"/>
          </a:xfrm>
        </p:spPr>
        <p:txBody>
          <a:bodyPr anchor="b"/>
          <a:lstStyle>
            <a:lvl1pPr>
              <a:defRPr/>
            </a:lvl1pPr>
          </a:lstStyle>
          <a:p>
            <a:r>
              <a:rPr lang="en-US" smtClean="0"/>
              <a:t>Click to edit Master title style</a:t>
            </a:r>
            <a:endParaRPr lang="en-US" dirty="0"/>
          </a:p>
        </p:txBody>
      </p:sp>
      <p:sp>
        <p:nvSpPr>
          <p:cNvPr id="4099" name="Rectangle 3"/>
          <p:cNvSpPr>
            <a:spLocks noGrp="1" noChangeArrowheads="1"/>
          </p:cNvSpPr>
          <p:nvPr>
            <p:ph type="subTitle" idx="1" hasCustomPrompt="1"/>
          </p:nvPr>
        </p:nvSpPr>
        <p:spPr>
          <a:xfrm>
            <a:off x="455613" y="2970213"/>
            <a:ext cx="7448550" cy="1050925"/>
          </a:xfrm>
        </p:spPr>
        <p:txBody>
          <a:bodyPr/>
          <a:lstStyle>
            <a:lvl1pPr marL="0" indent="0">
              <a:spcBef>
                <a:spcPct val="40000"/>
              </a:spcBef>
              <a:buFont typeface="Verdana" pitchFamily="34" charset="0"/>
              <a:buNone/>
              <a:defRPr sz="1800">
                <a:solidFill>
                  <a:schemeClr val="bg2"/>
                </a:solidFill>
              </a:defRPr>
            </a:lvl1pPr>
          </a:lstStyle>
          <a:p>
            <a:r>
              <a:rPr lang="en-US" dirty="0" smtClean="0"/>
              <a:t>CLICK TO EDIT MASTER SUBTITLE STYLE</a:t>
            </a:r>
            <a:endParaRPr lang="en-US" dirty="0"/>
          </a:p>
        </p:txBody>
      </p:sp>
      <p:pic>
        <p:nvPicPr>
          <p:cNvPr id="4101" name="Picture 5" descr="ims_PPTHallmk_RGB_PPT_Light"/>
          <p:cNvPicPr>
            <a:picLocks noChangeAspect="1" noChangeArrowheads="1"/>
          </p:cNvPicPr>
          <p:nvPr/>
        </p:nvPicPr>
        <p:blipFill>
          <a:blip r:embed="rId2" cstate="print"/>
          <a:srcRect/>
          <a:stretch>
            <a:fillRect/>
          </a:stretch>
        </p:blipFill>
        <p:spPr bwMode="auto">
          <a:xfrm>
            <a:off x="0" y="0"/>
            <a:ext cx="9144000" cy="915988"/>
          </a:xfrm>
          <a:prstGeom prst="rect">
            <a:avLst/>
          </a:prstGeom>
          <a:noFill/>
        </p:spPr>
      </p:pic>
      <p:sp>
        <p:nvSpPr>
          <p:cNvPr id="5" name="Date Placeholder 3"/>
          <p:cNvSpPr>
            <a:spLocks noGrp="1"/>
          </p:cNvSpPr>
          <p:nvPr>
            <p:ph type="dt" sz="half" idx="2"/>
          </p:nvPr>
        </p:nvSpPr>
        <p:spPr>
          <a:xfrm>
            <a:off x="460375" y="6217920"/>
            <a:ext cx="6629400" cy="3962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latinLnBrk="0" hangingPunct="0">
              <a:defRPr lang="en-US" sz="1600" kern="1200" smtClean="0">
                <a:solidFill>
                  <a:schemeClr val="tx2"/>
                </a:solidFill>
                <a:latin typeface="+mn-lt"/>
                <a:ea typeface="+mn-ea"/>
                <a:cs typeface="+mn-cs"/>
              </a:defRPr>
            </a:lvl1pPr>
          </a:lstStyle>
          <a:p>
            <a:r>
              <a:rPr lang="en-US" smtClean="0"/>
              <a:t>May 2012</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4 Content Layout: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Chart Placeholder 11"/>
          <p:cNvSpPr>
            <a:spLocks noGrp="1"/>
          </p:cNvSpPr>
          <p:nvPr>
            <p:ph type="chart" sz="quarter" idx="11"/>
          </p:nvPr>
        </p:nvSpPr>
        <p:spPr>
          <a:xfrm>
            <a:off x="460375" y="1600200"/>
            <a:ext cx="3946525" cy="2108200"/>
          </a:xfrm>
        </p:spPr>
        <p:txBody>
          <a:bodyPr/>
          <a:lstStyle>
            <a:lvl1pPr>
              <a:buFontTx/>
              <a:buNone/>
              <a:defRPr/>
            </a:lvl1pPr>
          </a:lstStyle>
          <a:p>
            <a:r>
              <a:rPr lang="en-US" smtClean="0"/>
              <a:t>Click icon to add chart</a:t>
            </a:r>
            <a:endParaRPr lang="en-US" dirty="0"/>
          </a:p>
        </p:txBody>
      </p:sp>
      <p:sp>
        <p:nvSpPr>
          <p:cNvPr id="13" name="Chart Placeholder 11"/>
          <p:cNvSpPr>
            <a:spLocks noGrp="1"/>
          </p:cNvSpPr>
          <p:nvPr>
            <p:ph type="chart" sz="quarter" idx="12"/>
          </p:nvPr>
        </p:nvSpPr>
        <p:spPr>
          <a:xfrm>
            <a:off x="4737100" y="1600200"/>
            <a:ext cx="3946525" cy="2108200"/>
          </a:xfrm>
        </p:spPr>
        <p:txBody>
          <a:bodyPr/>
          <a:lstStyle>
            <a:lvl1pPr>
              <a:buFontTx/>
              <a:buNone/>
              <a:defRPr/>
            </a:lvl1pPr>
          </a:lstStyle>
          <a:p>
            <a:r>
              <a:rPr lang="en-US" smtClean="0"/>
              <a:t>Click icon to add chart</a:t>
            </a:r>
            <a:endParaRPr lang="en-US"/>
          </a:p>
        </p:txBody>
      </p:sp>
      <p:sp>
        <p:nvSpPr>
          <p:cNvPr id="14" name="Chart Placeholder 11"/>
          <p:cNvSpPr>
            <a:spLocks noGrp="1"/>
          </p:cNvSpPr>
          <p:nvPr>
            <p:ph type="chart" sz="quarter" idx="13"/>
          </p:nvPr>
        </p:nvSpPr>
        <p:spPr>
          <a:xfrm>
            <a:off x="460375" y="3871913"/>
            <a:ext cx="3946525" cy="2108200"/>
          </a:xfrm>
        </p:spPr>
        <p:txBody>
          <a:bodyPr/>
          <a:lstStyle>
            <a:lvl1pPr>
              <a:buFontTx/>
              <a:buNone/>
              <a:defRPr/>
            </a:lvl1pPr>
          </a:lstStyle>
          <a:p>
            <a:r>
              <a:rPr lang="en-US" smtClean="0"/>
              <a:t>Click icon to add chart</a:t>
            </a:r>
            <a:endParaRPr lang="en-US"/>
          </a:p>
        </p:txBody>
      </p:sp>
      <p:sp>
        <p:nvSpPr>
          <p:cNvPr id="15" name="Chart Placeholder 11"/>
          <p:cNvSpPr>
            <a:spLocks noGrp="1"/>
          </p:cNvSpPr>
          <p:nvPr>
            <p:ph type="chart" sz="quarter" idx="14"/>
          </p:nvPr>
        </p:nvSpPr>
        <p:spPr>
          <a:xfrm>
            <a:off x="4737100" y="3871913"/>
            <a:ext cx="3946525" cy="2108200"/>
          </a:xfrm>
        </p:spPr>
        <p:txBody>
          <a:bodyPr/>
          <a:lstStyle>
            <a:lvl1pPr>
              <a:buFontTx/>
              <a:buNone/>
              <a:defRPr/>
            </a:lvl1pPr>
          </a:lstStyle>
          <a:p>
            <a:r>
              <a:rPr lang="en-US" smtClean="0"/>
              <a:t>Click icon to add chart</a:t>
            </a:r>
            <a:endParaRPr lang="en-US"/>
          </a:p>
        </p:txBody>
      </p:sp>
      <p:sp>
        <p:nvSpPr>
          <p:cNvPr id="11"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r>
              <a:rPr lang="en-US" smtClean="0"/>
              <a:t>May 2012</a:t>
            </a:r>
            <a:endParaRPr lang="en-US" dirty="0"/>
          </a:p>
        </p:txBody>
      </p:sp>
      <p:sp>
        <p:nvSpPr>
          <p:cNvPr id="16"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endParaRPr lang="en-US" dirty="0"/>
          </a:p>
        </p:txBody>
      </p:sp>
      <p:sp>
        <p:nvSpPr>
          <p:cNvPr id="17"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fld id="{078CA1E6-1B09-488D-A1FF-E8A47C315D27}"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2 Content Layout: Ch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4728045" y="1598613"/>
            <a:ext cx="3950208" cy="4387850"/>
          </a:xfrm>
        </p:spPr>
        <p:txBody>
          <a:bodyPr/>
          <a:lstStyle>
            <a:lvl1pPr>
              <a:buClrTx/>
              <a:defRPr sz="1800">
                <a:solidFill>
                  <a:schemeClr val="tx2"/>
                </a:solidFill>
              </a:defRPr>
            </a:lvl1pPr>
            <a:lvl2pPr>
              <a:buClrTx/>
              <a:defRPr sz="1600"/>
            </a:lvl2pPr>
            <a:lvl3pPr>
              <a:buClrTx/>
              <a:defRPr sz="1200"/>
            </a:lvl3pPr>
            <a:lvl4pPr>
              <a:buClrTx/>
              <a:defRPr sz="1200"/>
            </a:lvl4pPr>
            <a:lvl5pPr>
              <a:buClrTx/>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hart Placeholder 6"/>
          <p:cNvSpPr>
            <a:spLocks noGrp="1"/>
          </p:cNvSpPr>
          <p:nvPr>
            <p:ph type="chart" sz="quarter" idx="11"/>
          </p:nvPr>
        </p:nvSpPr>
        <p:spPr>
          <a:xfrm>
            <a:off x="460375" y="1600200"/>
            <a:ext cx="3946525" cy="4379913"/>
          </a:xfrm>
        </p:spPr>
        <p:txBody>
          <a:bodyPr/>
          <a:lstStyle>
            <a:lvl1pPr>
              <a:buFontTx/>
              <a:buNone/>
              <a:defRPr/>
            </a:lvl1pPr>
          </a:lstStyle>
          <a:p>
            <a:r>
              <a:rPr lang="en-US" smtClean="0"/>
              <a:t>Click icon to add chart</a:t>
            </a:r>
            <a:endParaRPr lang="en-US"/>
          </a:p>
        </p:txBody>
      </p:sp>
      <p:sp>
        <p:nvSpPr>
          <p:cNvPr id="10" name="Date Placeholder 3"/>
          <p:cNvSpPr>
            <a:spLocks noGrp="1"/>
          </p:cNvSpPr>
          <p:nvPr>
            <p:ph type="dt" sz="half" idx="1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r>
              <a:rPr lang="en-US" smtClean="0"/>
              <a:t>May 2012</a:t>
            </a:r>
            <a:endParaRPr lang="en-US" dirty="0"/>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endParaRPr lang="en-US" dirty="0"/>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fld id="{078CA1E6-1B09-488D-A1FF-E8A47C315D27}"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Layout with Image">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460375" y="6217920"/>
            <a:ext cx="6629400" cy="3962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algn="l" defTabSz="914400" rtl="0" eaLnBrk="0" latinLnBrk="0" hangingPunct="0">
              <a:defRPr lang="en-US" sz="1600" kern="1200" smtClean="0">
                <a:solidFill>
                  <a:schemeClr val="tx2"/>
                </a:solidFill>
                <a:latin typeface="+mn-lt"/>
                <a:ea typeface="+mn-ea"/>
                <a:cs typeface="+mn-cs"/>
              </a:defRPr>
            </a:lvl1pPr>
          </a:lstStyle>
          <a:p>
            <a:r>
              <a:rPr lang="en-US" smtClean="0"/>
              <a:t>May 2012</a:t>
            </a:r>
            <a:endParaRPr lang="en-US" dirty="0"/>
          </a:p>
        </p:txBody>
      </p:sp>
      <p:sp>
        <p:nvSpPr>
          <p:cNvPr id="7" name="Picture Placeholder 6"/>
          <p:cNvSpPr>
            <a:spLocks noGrp="1"/>
          </p:cNvSpPr>
          <p:nvPr>
            <p:ph type="pic" sz="quarter" idx="10"/>
          </p:nvPr>
        </p:nvSpPr>
        <p:spPr>
          <a:xfrm>
            <a:off x="0" y="3429000"/>
            <a:ext cx="9144000" cy="3429000"/>
          </a:xfrm>
          <a:solidFill>
            <a:schemeClr val="accent1"/>
          </a:solidFill>
        </p:spPr>
        <p:txBody>
          <a:bodyPr bIns="685800" anchor="ctr" anchorCtr="1"/>
          <a:lstStyle>
            <a:lvl1pPr>
              <a:buFontTx/>
              <a:buNone/>
              <a:defRPr/>
            </a:lvl1pPr>
          </a:lstStyle>
          <a:p>
            <a:r>
              <a:rPr lang="en-US" smtClean="0"/>
              <a:t>Click icon to add picture</a:t>
            </a:r>
            <a:endParaRPr lang="en-US"/>
          </a:p>
        </p:txBody>
      </p:sp>
      <p:sp>
        <p:nvSpPr>
          <p:cNvPr id="4098" name="Rectangle 2"/>
          <p:cNvSpPr>
            <a:spLocks noGrp="1" noChangeArrowheads="1"/>
          </p:cNvSpPr>
          <p:nvPr>
            <p:ph type="ctrTitle"/>
          </p:nvPr>
        </p:nvSpPr>
        <p:spPr>
          <a:xfrm>
            <a:off x="455613" y="1736725"/>
            <a:ext cx="7448550" cy="1050925"/>
          </a:xfrm>
        </p:spPr>
        <p:txBody>
          <a:bodyPr anchor="b"/>
          <a:lstStyle>
            <a:lvl1pPr>
              <a:defRPr/>
            </a:lvl1pPr>
          </a:lstStyle>
          <a:p>
            <a:r>
              <a:rPr lang="en-US" smtClean="0"/>
              <a:t>Click to edit Master title style</a:t>
            </a:r>
            <a:endParaRPr lang="en-US" dirty="0"/>
          </a:p>
        </p:txBody>
      </p:sp>
      <p:sp>
        <p:nvSpPr>
          <p:cNvPr id="4099" name="Rectangle 3"/>
          <p:cNvSpPr>
            <a:spLocks noGrp="1" noChangeArrowheads="1"/>
          </p:cNvSpPr>
          <p:nvPr>
            <p:ph type="subTitle" idx="1" hasCustomPrompt="1"/>
          </p:nvPr>
        </p:nvSpPr>
        <p:spPr>
          <a:xfrm>
            <a:off x="455613" y="2970213"/>
            <a:ext cx="7448550" cy="320040"/>
          </a:xfrm>
        </p:spPr>
        <p:txBody>
          <a:bodyPr/>
          <a:lstStyle>
            <a:lvl1pPr marL="0" indent="0">
              <a:spcBef>
                <a:spcPct val="40000"/>
              </a:spcBef>
              <a:buFont typeface="Verdana" pitchFamily="34" charset="0"/>
              <a:buNone/>
              <a:defRPr sz="1800">
                <a:solidFill>
                  <a:schemeClr val="bg2"/>
                </a:solidFill>
              </a:defRPr>
            </a:lvl1pPr>
          </a:lstStyle>
          <a:p>
            <a:r>
              <a:rPr lang="en-US" dirty="0" smtClean="0"/>
              <a:t>CLICK TO EDIT MASTER SUBTITLE STYLE</a:t>
            </a:r>
            <a:endParaRPr lang="en-US" dirty="0"/>
          </a:p>
        </p:txBody>
      </p:sp>
      <p:pic>
        <p:nvPicPr>
          <p:cNvPr id="4101" name="Picture 5" descr="ims_PPTHallmk_RGB_PPT_Light"/>
          <p:cNvPicPr>
            <a:picLocks noChangeAspect="1" noChangeArrowheads="1"/>
          </p:cNvPicPr>
          <p:nvPr/>
        </p:nvPicPr>
        <p:blipFill>
          <a:blip r:embed="rId2" cstate="print"/>
          <a:srcRect/>
          <a:stretch>
            <a:fillRect/>
          </a:stretch>
        </p:blipFill>
        <p:spPr bwMode="auto">
          <a:xfrm>
            <a:off x="0" y="0"/>
            <a:ext cx="9144000" cy="915988"/>
          </a:xfrm>
          <a:prstGeom prst="rect">
            <a:avLst/>
          </a:prstGeom>
          <a:noFill/>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r>
              <a:rPr lang="en-US" smtClean="0"/>
              <a:t>May 2012</a:t>
            </a:r>
            <a:endParaRPr lang="en-US" dirty="0"/>
          </a:p>
        </p:txBody>
      </p:sp>
      <p:sp>
        <p:nvSpPr>
          <p:cNvPr id="8"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endParaRPr lang="en-US" dirty="0"/>
          </a:p>
        </p:txBody>
      </p:sp>
      <p:sp>
        <p:nvSpPr>
          <p:cNvPr id="9"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fld id="{078CA1E6-1B09-488D-A1FF-E8A47C315D27}"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r>
              <a:rPr lang="en-US" smtClean="0"/>
              <a:t>May 2012</a:t>
            </a:r>
            <a:endParaRPr lang="en-US" dirty="0"/>
          </a:p>
        </p:txBody>
      </p:sp>
      <p:sp>
        <p:nvSpPr>
          <p:cNvPr id="14"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endParaRPr lang="en-US" dirty="0"/>
          </a:p>
        </p:txBody>
      </p:sp>
      <p:sp>
        <p:nvSpPr>
          <p:cNvPr id="15"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fld id="{078CA1E6-1B09-488D-A1FF-E8A47C315D27}"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with Title Art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55613"/>
            <a:ext cx="7742238" cy="9144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6"/>
          <p:cNvSpPr>
            <a:spLocks noGrp="1"/>
          </p:cNvSpPr>
          <p:nvPr>
            <p:ph type="pic" sz="quarter" idx="11"/>
          </p:nvPr>
        </p:nvSpPr>
        <p:spPr>
          <a:xfrm>
            <a:off x="114300" y="307975"/>
            <a:ext cx="685800" cy="685800"/>
          </a:xfrm>
        </p:spPr>
        <p:txBody>
          <a:bodyPr/>
          <a:lstStyle>
            <a:lvl1pPr>
              <a:buFontTx/>
              <a:buNone/>
              <a:defRPr sz="800"/>
            </a:lvl1pPr>
          </a:lstStyle>
          <a:p>
            <a:r>
              <a:rPr lang="en-US" smtClean="0"/>
              <a:t>Click icon to add picture</a:t>
            </a:r>
            <a:endParaRPr lang="en-US" dirty="0"/>
          </a:p>
        </p:txBody>
      </p:sp>
      <p:sp>
        <p:nvSpPr>
          <p:cNvPr id="10"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r>
              <a:rPr lang="en-US" smtClean="0"/>
              <a:t>May 2012</a:t>
            </a:r>
            <a:endParaRPr lang="en-US" dirty="0"/>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endParaRPr lang="en-US" dirty="0"/>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fld id="{078CA1E6-1B09-488D-A1FF-E8A47C315D27}"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5613" y="1598613"/>
            <a:ext cx="3951287" cy="4387850"/>
          </a:xfrm>
        </p:spPr>
        <p:txBody>
          <a:bodyPr/>
          <a:lstStyle>
            <a:lvl1pPr>
              <a:buClrTx/>
              <a:defRPr sz="1800">
                <a:solidFill>
                  <a:schemeClr val="tx2"/>
                </a:solidFill>
              </a:defRPr>
            </a:lvl1pPr>
            <a:lvl2pPr>
              <a:buClrTx/>
              <a:defRPr sz="16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8045" y="1598613"/>
            <a:ext cx="3950208" cy="4387850"/>
          </a:xfrm>
        </p:spPr>
        <p:txBody>
          <a:bodyPr/>
          <a:lstStyle>
            <a:lvl1pPr>
              <a:buClrTx/>
              <a:defRPr sz="1800">
                <a:solidFill>
                  <a:schemeClr val="tx2"/>
                </a:solidFill>
              </a:defRPr>
            </a:lvl1pPr>
            <a:lvl2pPr>
              <a:buClrTx/>
              <a:defRPr sz="1600"/>
            </a:lvl2pPr>
            <a:lvl3pPr>
              <a:buClrTx/>
              <a:defRPr sz="1200"/>
            </a:lvl3pPr>
            <a:lvl4pPr>
              <a:buClrTx/>
              <a:defRPr sz="1200"/>
            </a:lvl4pPr>
            <a:lvl5pPr>
              <a:buClrTx/>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r>
              <a:rPr lang="en-US" smtClean="0"/>
              <a:t>May 2012</a:t>
            </a:r>
            <a:endParaRPr lang="en-US"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endParaRPr lang="en-US" dirty="0"/>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fld id="{078CA1E6-1B09-488D-A1FF-E8A47C315D27}"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394970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949700" cy="3951288"/>
          </a:xfrm>
        </p:spPr>
        <p:txBody>
          <a:bodyPr/>
          <a:lstStyle>
            <a:lvl1pPr>
              <a:defRPr sz="1800">
                <a:solidFill>
                  <a:schemeClr val="tx1"/>
                </a:solidFill>
              </a:defRPr>
            </a:lvl1pPr>
            <a:lvl2pPr>
              <a:defRPr sz="16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1" y="1535113"/>
            <a:ext cx="411480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1" y="2174875"/>
            <a:ext cx="4114800" cy="3951288"/>
          </a:xfrm>
        </p:spPr>
        <p:txBody>
          <a:bodyPr/>
          <a:lstStyle>
            <a:lvl1pPr>
              <a:defRPr sz="1800">
                <a:solidFill>
                  <a:schemeClr val="tx1"/>
                </a:solidFill>
              </a:defRPr>
            </a:lvl1pPr>
            <a:lvl2pPr>
              <a:defRPr sz="16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r>
              <a:rPr lang="en-US" smtClean="0"/>
              <a:t>May 2012</a:t>
            </a:r>
            <a:endParaRPr lang="en-US" dirty="0"/>
          </a:p>
        </p:txBody>
      </p:sp>
      <p:sp>
        <p:nvSpPr>
          <p:cNvPr id="12" name="Footer Placeholder 4"/>
          <p:cNvSpPr>
            <a:spLocks noGrp="1"/>
          </p:cNvSpPr>
          <p:nvPr>
            <p:ph type="ftr" sz="quarter" idx="11"/>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endParaRPr lang="en-US" dirty="0"/>
          </a:p>
        </p:txBody>
      </p:sp>
      <p:sp>
        <p:nvSpPr>
          <p:cNvPr id="13" name="Slide Number Placeholder 5"/>
          <p:cNvSpPr>
            <a:spLocks noGrp="1"/>
          </p:cNvSpPr>
          <p:nvPr>
            <p:ph type="sldNum" sz="quarter" idx="12"/>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fld id="{078CA1E6-1B09-488D-A1FF-E8A47C315D27}"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455613"/>
            <a:ext cx="8226425"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5613" y="1598613"/>
            <a:ext cx="8226425" cy="4387850"/>
          </a:xfrm>
        </p:spPr>
        <p:txBody>
          <a:bodyPr/>
          <a:lstStyle>
            <a:lvl1pPr>
              <a:buFontTx/>
              <a:buNone/>
              <a:defRPr/>
            </a:lvl1pPr>
          </a:lstStyle>
          <a:p>
            <a:r>
              <a:rPr lang="en-US" smtClean="0"/>
              <a:t>Click icon to add chart</a:t>
            </a:r>
            <a:endParaRPr lang="en-US"/>
          </a:p>
        </p:txBody>
      </p:sp>
      <p:sp>
        <p:nvSpPr>
          <p:cNvPr id="8"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r>
              <a:rPr lang="en-US" smtClean="0"/>
              <a:t>May 2012</a:t>
            </a:r>
            <a:endParaRPr lang="en-US" dirty="0"/>
          </a:p>
        </p:txBody>
      </p:sp>
      <p:sp>
        <p:nvSpPr>
          <p:cNvPr id="9"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endParaRPr lang="en-US" dirty="0"/>
          </a:p>
        </p:txBody>
      </p:sp>
      <p:sp>
        <p:nvSpPr>
          <p:cNvPr id="10"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fld id="{078CA1E6-1B09-488D-A1FF-E8A47C315D27}"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2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Chart Placeholder 11"/>
          <p:cNvSpPr>
            <a:spLocks noGrp="1"/>
          </p:cNvSpPr>
          <p:nvPr>
            <p:ph type="chart" sz="quarter" idx="11"/>
          </p:nvPr>
        </p:nvSpPr>
        <p:spPr>
          <a:xfrm>
            <a:off x="460375" y="1600199"/>
            <a:ext cx="3946525" cy="4379913"/>
          </a:xfrm>
        </p:spPr>
        <p:txBody>
          <a:bodyPr/>
          <a:lstStyle>
            <a:lvl1pPr>
              <a:buFontTx/>
              <a:buNone/>
              <a:defRPr/>
            </a:lvl1pPr>
          </a:lstStyle>
          <a:p>
            <a:r>
              <a:rPr lang="en-US" smtClean="0"/>
              <a:t>Click icon to add chart</a:t>
            </a:r>
            <a:endParaRPr lang="en-US"/>
          </a:p>
        </p:txBody>
      </p:sp>
      <p:sp>
        <p:nvSpPr>
          <p:cNvPr id="13" name="Chart Placeholder 11"/>
          <p:cNvSpPr>
            <a:spLocks noGrp="1"/>
          </p:cNvSpPr>
          <p:nvPr>
            <p:ph type="chart" sz="quarter" idx="12"/>
          </p:nvPr>
        </p:nvSpPr>
        <p:spPr>
          <a:xfrm>
            <a:off x="4737100" y="1600199"/>
            <a:ext cx="3946525" cy="4379913"/>
          </a:xfrm>
        </p:spPr>
        <p:txBody>
          <a:bodyPr/>
          <a:lstStyle>
            <a:lvl1pPr>
              <a:buFontTx/>
              <a:buNone/>
              <a:defRPr/>
            </a:lvl1pPr>
          </a:lstStyle>
          <a:p>
            <a:r>
              <a:rPr lang="en-US" smtClean="0"/>
              <a:t>Click icon to add chart</a:t>
            </a:r>
            <a:endParaRPr lang="en-US"/>
          </a:p>
        </p:txBody>
      </p:sp>
      <p:sp>
        <p:nvSpPr>
          <p:cNvPr id="9" name="Date Placeholder 3"/>
          <p:cNvSpPr>
            <a:spLocks noGrp="1"/>
          </p:cNvSpPr>
          <p:nvPr>
            <p:ph type="dt" sz="half" idx="2"/>
          </p:nvPr>
        </p:nvSpPr>
        <p:spPr>
          <a:xfrm>
            <a:off x="716930"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r>
              <a:rPr lang="en-US" smtClean="0"/>
              <a:t>May 2012</a:t>
            </a:r>
            <a:endParaRPr lang="en-US" dirty="0"/>
          </a:p>
        </p:txBody>
      </p:sp>
      <p:sp>
        <p:nvSpPr>
          <p:cNvPr id="10"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endParaRPr lang="en-US" dirty="0"/>
          </a:p>
        </p:txBody>
      </p:sp>
      <p:sp>
        <p:nvSpPr>
          <p:cNvPr id="11"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fld id="{078CA1E6-1B09-488D-A1FF-E8A47C315D27}"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9" name="Picture 2" descr="ims_PPTLogo_RGB_PPT_Light"/>
          <p:cNvPicPr>
            <a:picLocks noChangeAspect="1" noChangeArrowheads="1"/>
          </p:cNvPicPr>
          <p:nvPr/>
        </p:nvPicPr>
        <p:blipFill>
          <a:blip r:embed="rId13" cstate="print"/>
          <a:srcRect/>
          <a:stretch>
            <a:fillRect/>
          </a:stretch>
        </p:blipFill>
        <p:spPr bwMode="auto">
          <a:xfrm>
            <a:off x="0" y="6126163"/>
            <a:ext cx="9144000" cy="731837"/>
          </a:xfrm>
          <a:prstGeom prst="rect">
            <a:avLst/>
          </a:prstGeom>
          <a:noFill/>
        </p:spPr>
      </p:pic>
      <p:sp>
        <p:nvSpPr>
          <p:cNvPr id="3075" name="Rectangle 3"/>
          <p:cNvSpPr>
            <a:spLocks noGrp="1" noChangeArrowheads="1"/>
          </p:cNvSpPr>
          <p:nvPr>
            <p:ph type="title"/>
          </p:nvPr>
        </p:nvSpPr>
        <p:spPr bwMode="gray">
          <a:xfrm>
            <a:off x="455613" y="455613"/>
            <a:ext cx="8226425" cy="91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3076" name="Rectangle 4"/>
          <p:cNvSpPr>
            <a:spLocks noGrp="1" noChangeArrowheads="1"/>
          </p:cNvSpPr>
          <p:nvPr>
            <p:ph type="body" idx="1"/>
          </p:nvPr>
        </p:nvSpPr>
        <p:spPr bwMode="gray">
          <a:xfrm>
            <a:off x="455613" y="1598613"/>
            <a:ext cx="8226425" cy="438785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Date Placeholder 3"/>
          <p:cNvSpPr>
            <a:spLocks noGrp="1"/>
          </p:cNvSpPr>
          <p:nvPr>
            <p:ph type="dt" sz="half" idx="2"/>
          </p:nvPr>
        </p:nvSpPr>
        <p:spPr>
          <a:xfrm>
            <a:off x="713232" y="6492240"/>
            <a:ext cx="66294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r>
              <a:rPr lang="en-US" smtClean="0"/>
              <a:t>May 2012</a:t>
            </a:r>
            <a:endParaRPr lang="en-US" dirty="0"/>
          </a:p>
        </p:txBody>
      </p:sp>
      <p:sp>
        <p:nvSpPr>
          <p:cNvPr id="11" name="Footer Placeholder 4"/>
          <p:cNvSpPr>
            <a:spLocks noGrp="1"/>
          </p:cNvSpPr>
          <p:nvPr>
            <p:ph type="ftr" sz="quarter" idx="3"/>
          </p:nvPr>
        </p:nvSpPr>
        <p:spPr>
          <a:xfrm>
            <a:off x="481359" y="6356351"/>
            <a:ext cx="68580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endParaRPr lang="en-US" dirty="0"/>
          </a:p>
        </p:txBody>
      </p:sp>
      <p:sp>
        <p:nvSpPr>
          <p:cNvPr id="12" name="Slide Number Placeholder 5"/>
          <p:cNvSpPr>
            <a:spLocks noGrp="1"/>
          </p:cNvSpPr>
          <p:nvPr>
            <p:ph type="sldNum" sz="quarter" idx="4"/>
          </p:nvPr>
        </p:nvSpPr>
        <p:spPr>
          <a:xfrm>
            <a:off x="481361" y="6492875"/>
            <a:ext cx="228600" cy="13716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bodyPr>
          <a:lstStyle>
            <a:lvl1pPr marL="0" algn="l" defTabSz="914400" rtl="0" eaLnBrk="0" latinLnBrk="0" hangingPunct="0">
              <a:defRPr lang="en-US" sz="900" kern="1200" smtClean="0">
                <a:solidFill>
                  <a:schemeClr val="tx2"/>
                </a:solidFill>
                <a:latin typeface="+mn-lt"/>
                <a:ea typeface="+mn-ea"/>
                <a:cs typeface="+mn-cs"/>
              </a:defRPr>
            </a:lvl1pPr>
          </a:lstStyle>
          <a:p>
            <a:fld id="{078CA1E6-1B09-488D-A1FF-E8A47C315D27}" type="slidenum">
              <a:rPr lang="en-US" smtClean="0"/>
              <a:pPr/>
              <a:t>‹#›</a:t>
            </a:fld>
            <a:endParaRPr lang="en-US" dirty="0"/>
          </a:p>
        </p:txBody>
      </p:sp>
      <p:pic>
        <p:nvPicPr>
          <p:cNvPr id="8" name="Picture 2" descr="ims_PPTLogo_RGB_PPT_Light"/>
          <p:cNvPicPr>
            <a:picLocks noChangeAspect="1" noChangeArrowheads="1"/>
          </p:cNvPicPr>
          <p:nvPr/>
        </p:nvPicPr>
        <p:blipFill>
          <a:blip r:embed="rId13" cstate="print"/>
          <a:srcRect/>
          <a:stretch>
            <a:fillRect/>
          </a:stretch>
        </p:blipFill>
        <p:spPr bwMode="auto">
          <a:xfrm>
            <a:off x="0" y="6126163"/>
            <a:ext cx="9144000" cy="731837"/>
          </a:xfrm>
          <a:prstGeom prst="rect">
            <a:avLst/>
          </a:prstGeom>
          <a:noFill/>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hf sldNum="0" hdr="0" ftr="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Verdana" pitchFamily="34" charset="0"/>
        </a:defRPr>
      </a:lvl2pPr>
      <a:lvl3pPr algn="l" rtl="0" eaLnBrk="1" fontAlgn="base" hangingPunct="1">
        <a:spcBef>
          <a:spcPct val="0"/>
        </a:spcBef>
        <a:spcAft>
          <a:spcPct val="0"/>
        </a:spcAft>
        <a:defRPr sz="2400">
          <a:solidFill>
            <a:schemeClr val="tx2"/>
          </a:solidFill>
          <a:latin typeface="Verdana" pitchFamily="34" charset="0"/>
        </a:defRPr>
      </a:lvl3pPr>
      <a:lvl4pPr algn="l" rtl="0" eaLnBrk="1" fontAlgn="base" hangingPunct="1">
        <a:spcBef>
          <a:spcPct val="0"/>
        </a:spcBef>
        <a:spcAft>
          <a:spcPct val="0"/>
        </a:spcAft>
        <a:defRPr sz="2400">
          <a:solidFill>
            <a:schemeClr val="tx2"/>
          </a:solidFill>
          <a:latin typeface="Verdana" pitchFamily="34" charset="0"/>
        </a:defRPr>
      </a:lvl4pPr>
      <a:lvl5pPr algn="l" rtl="0" eaLnBrk="1" fontAlgn="base" hangingPunct="1">
        <a:spcBef>
          <a:spcPct val="0"/>
        </a:spcBef>
        <a:spcAft>
          <a:spcPct val="0"/>
        </a:spcAft>
        <a:defRPr sz="2400">
          <a:solidFill>
            <a:schemeClr val="tx2"/>
          </a:solidFill>
          <a:latin typeface="Verdana"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228600" indent="-228600" algn="l" rtl="0" eaLnBrk="1" fontAlgn="base" hangingPunct="1">
        <a:spcBef>
          <a:spcPct val="50000"/>
        </a:spcBef>
        <a:spcAft>
          <a:spcPct val="0"/>
        </a:spcAft>
        <a:buClr>
          <a:schemeClr val="tx2"/>
        </a:buClr>
        <a:buFont typeface="Verdana" pitchFamily="34" charset="0"/>
        <a:buChar char="•"/>
        <a:defRPr sz="2000">
          <a:solidFill>
            <a:schemeClr val="tx2"/>
          </a:solidFill>
          <a:latin typeface="+mn-lt"/>
          <a:ea typeface="+mn-ea"/>
          <a:cs typeface="+mn-cs"/>
        </a:defRPr>
      </a:lvl1pPr>
      <a:lvl2pPr marL="571500" indent="-228600" algn="l" rtl="0" eaLnBrk="1" fontAlgn="base" hangingPunct="1">
        <a:spcBef>
          <a:spcPct val="40000"/>
        </a:spcBef>
        <a:spcAft>
          <a:spcPct val="0"/>
        </a:spcAft>
        <a:buClr>
          <a:schemeClr val="tx1"/>
        </a:buClr>
        <a:buFont typeface="Verdana" pitchFamily="34" charset="0"/>
        <a:buChar char="−"/>
        <a:defRPr>
          <a:solidFill>
            <a:schemeClr val="tx1"/>
          </a:solidFill>
          <a:latin typeface="+mn-lt"/>
        </a:defRPr>
      </a:lvl2pPr>
      <a:lvl3pPr marL="914400" indent="-228600" algn="l" rtl="0" eaLnBrk="1" fontAlgn="base" hangingPunct="1">
        <a:spcBef>
          <a:spcPct val="30000"/>
        </a:spcBef>
        <a:spcAft>
          <a:spcPct val="0"/>
        </a:spcAft>
        <a:buClr>
          <a:schemeClr val="tx1"/>
        </a:buClr>
        <a:buFont typeface="Verdana" pitchFamily="34" charset="0"/>
        <a:buChar char="•"/>
        <a:defRPr sz="1600">
          <a:solidFill>
            <a:schemeClr val="tx1"/>
          </a:solidFill>
          <a:latin typeface="+mn-lt"/>
        </a:defRPr>
      </a:lvl3pPr>
      <a:lvl4pPr marL="12573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4pPr>
      <a:lvl5pPr marL="16002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5pPr>
      <a:lvl6pPr marL="20574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6pPr>
      <a:lvl7pPr marL="25146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7pPr>
      <a:lvl8pPr marL="29718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8pPr>
      <a:lvl9pPr marL="3429000" indent="-228600" algn="l" rtl="0" eaLnBrk="1" fontAlgn="base" hangingPunct="1">
        <a:spcBef>
          <a:spcPct val="30000"/>
        </a:spcBef>
        <a:spcAft>
          <a:spcPct val="0"/>
        </a:spcAft>
        <a:buClr>
          <a:schemeClr val="tx1"/>
        </a:buClr>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tmcgee@us.imshealth.com?subject=FAN%20Online%20Tool%20Question(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FAN</a:t>
            </a:r>
            <a:r>
              <a:rPr lang="en-US" baseline="30000" dirty="0" smtClean="0"/>
              <a:t>®</a:t>
            </a:r>
            <a:r>
              <a:rPr lang="en-US" dirty="0" smtClean="0"/>
              <a:t> Online Reporting Tool</a:t>
            </a:r>
            <a:endParaRPr lang="en-US" dirty="0"/>
          </a:p>
        </p:txBody>
      </p:sp>
      <p:sp>
        <p:nvSpPr>
          <p:cNvPr id="3" name="Subtitle 2"/>
          <p:cNvSpPr>
            <a:spLocks noGrp="1"/>
          </p:cNvSpPr>
          <p:nvPr>
            <p:ph type="subTitle" idx="1"/>
          </p:nvPr>
        </p:nvSpPr>
        <p:spPr/>
        <p:txBody>
          <a:bodyPr/>
          <a:lstStyle/>
          <a:p>
            <a:r>
              <a:rPr lang="en-US" dirty="0" smtClean="0"/>
              <a:t>INTRODUCTION AND OVERVIEW</a:t>
            </a:r>
            <a:endParaRPr lang="en-US" dirty="0"/>
          </a:p>
        </p:txBody>
      </p:sp>
      <p:sp>
        <p:nvSpPr>
          <p:cNvPr id="4" name="Date Placeholder 3"/>
          <p:cNvSpPr>
            <a:spLocks noGrp="1"/>
          </p:cNvSpPr>
          <p:nvPr>
            <p:ph type="dt" sz="half" idx="2"/>
          </p:nvPr>
        </p:nvSpPr>
        <p:spPr/>
        <p:txBody>
          <a:bodyPr/>
          <a:lstStyle/>
          <a:p>
            <a:r>
              <a:rPr lang="en-US" smtClean="0"/>
              <a:t>May 2012</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2101" t="12069" r="3825" b="24138"/>
          <a:stretch>
            <a:fillRect/>
          </a:stretch>
        </p:blipFill>
        <p:spPr bwMode="auto">
          <a:xfrm>
            <a:off x="441436" y="1182414"/>
            <a:ext cx="8245364" cy="4887311"/>
          </a:xfrm>
          <a:prstGeom prst="rect">
            <a:avLst/>
          </a:prstGeom>
          <a:noFill/>
          <a:ln w="9525">
            <a:solidFill>
              <a:schemeClr val="tx2"/>
            </a:solidFill>
            <a:miter lim="800000"/>
            <a:headEnd/>
            <a:tailEnd/>
          </a:ln>
        </p:spPr>
      </p:pic>
      <p:sp>
        <p:nvSpPr>
          <p:cNvPr id="2" name="Title 1"/>
          <p:cNvSpPr>
            <a:spLocks noGrp="1"/>
          </p:cNvSpPr>
          <p:nvPr>
            <p:ph type="title"/>
          </p:nvPr>
        </p:nvSpPr>
        <p:spPr/>
        <p:txBody>
          <a:bodyPr/>
          <a:lstStyle/>
          <a:p>
            <a:r>
              <a:rPr lang="en-US" dirty="0" smtClean="0"/>
              <a:t>Symptoms Cross-tab</a:t>
            </a:r>
            <a:endParaRPr lang="en-US" dirty="0"/>
          </a:p>
        </p:txBody>
      </p:sp>
      <p:sp>
        <p:nvSpPr>
          <p:cNvPr id="4" name="Date Placeholder 3"/>
          <p:cNvSpPr>
            <a:spLocks noGrp="1"/>
          </p:cNvSpPr>
          <p:nvPr>
            <p:ph type="dt" sz="half" idx="2"/>
          </p:nvPr>
        </p:nvSpPr>
        <p:spPr/>
        <p:txBody>
          <a:bodyPr/>
          <a:lstStyle/>
          <a:p>
            <a:r>
              <a:rPr lang="en-US" smtClean="0"/>
              <a:t>May 2012</a:t>
            </a:r>
            <a:endParaRPr lang="en-US" dirty="0"/>
          </a:p>
        </p:txBody>
      </p:sp>
      <p:sp>
        <p:nvSpPr>
          <p:cNvPr id="6" name="Rounded Rectangle 5"/>
          <p:cNvSpPr/>
          <p:nvPr/>
        </p:nvSpPr>
        <p:spPr>
          <a:xfrm>
            <a:off x="5912658" y="2233792"/>
            <a:ext cx="1310185" cy="2729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7" name="Rounded Rectangle 6"/>
          <p:cNvSpPr/>
          <p:nvPr/>
        </p:nvSpPr>
        <p:spPr>
          <a:xfrm>
            <a:off x="4098932" y="3762341"/>
            <a:ext cx="4517409" cy="23064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4689" y="4352464"/>
            <a:ext cx="782727" cy="171907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330037" y="3749729"/>
            <a:ext cx="1508166" cy="23479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 Online Reporting Tool</a:t>
            </a:r>
            <a:endParaRPr lang="en-US" dirty="0"/>
          </a:p>
        </p:txBody>
      </p:sp>
      <p:sp>
        <p:nvSpPr>
          <p:cNvPr id="3" name="Content Placeholder 2"/>
          <p:cNvSpPr>
            <a:spLocks noGrp="1"/>
          </p:cNvSpPr>
          <p:nvPr>
            <p:ph idx="1"/>
          </p:nvPr>
        </p:nvSpPr>
        <p:spPr/>
        <p:txBody>
          <a:bodyPr/>
          <a:lstStyle/>
          <a:p>
            <a:r>
              <a:rPr lang="en-US" dirty="0" smtClean="0"/>
              <a:t>In the coming weeks, IMS client services will be reaching out to all clients to update distribution/access lists.</a:t>
            </a:r>
          </a:p>
          <a:p>
            <a:r>
              <a:rPr lang="en-US" dirty="0" smtClean="0"/>
              <a:t>IMS will create and send user names and passwords for FAN52.com to all active FAN report users.</a:t>
            </a:r>
          </a:p>
          <a:p>
            <a:r>
              <a:rPr lang="en-US" dirty="0" smtClean="0"/>
              <a:t>Access to the FAN52.com site will go live in early June and traditional Excel based reports will be delivered in tandem during launch.</a:t>
            </a:r>
          </a:p>
          <a:p>
            <a:r>
              <a:rPr lang="en-US" dirty="0" smtClean="0"/>
              <a:t>IMS will notify all users when traditional Excel based reports will be discontinued via a pop-up message in the Excel report.</a:t>
            </a:r>
          </a:p>
        </p:txBody>
      </p:sp>
      <p:sp>
        <p:nvSpPr>
          <p:cNvPr id="4" name="Date Placeholder 3"/>
          <p:cNvSpPr>
            <a:spLocks noGrp="1"/>
          </p:cNvSpPr>
          <p:nvPr>
            <p:ph type="dt" sz="half" idx="2"/>
          </p:nvPr>
        </p:nvSpPr>
        <p:spPr/>
        <p:txBody>
          <a:bodyPr/>
          <a:lstStyle/>
          <a:p>
            <a:r>
              <a:rPr lang="en-US" smtClean="0"/>
              <a:t>May 2012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lstStyle/>
          <a:p>
            <a:r>
              <a:rPr lang="en-US" dirty="0" smtClean="0"/>
              <a:t>Please contact me or your account manager if you have any questions about the new FAN Online Reporting tool or to schedule training.</a:t>
            </a:r>
          </a:p>
          <a:p>
            <a:pPr>
              <a:buNone/>
            </a:pPr>
            <a:endParaRPr lang="en-US" dirty="0" smtClean="0"/>
          </a:p>
          <a:p>
            <a:r>
              <a:rPr lang="en-US" dirty="0" smtClean="0"/>
              <a:t>Tim McGee - Sr. Manager, OTC Health &amp; Clinical Operations</a:t>
            </a:r>
          </a:p>
          <a:p>
            <a:pPr lvl="1"/>
            <a:r>
              <a:rPr lang="en-US" dirty="0" smtClean="0">
                <a:hlinkClick r:id="rId3"/>
              </a:rPr>
              <a:t>tmcgee@us.imshealth.com</a:t>
            </a:r>
            <a:endParaRPr lang="en-US" dirty="0" smtClean="0"/>
          </a:p>
          <a:p>
            <a:pPr lvl="1"/>
            <a:r>
              <a:rPr lang="en-US" dirty="0" smtClean="0"/>
              <a:t>(610) 834-0800</a:t>
            </a:r>
          </a:p>
          <a:p>
            <a:pPr>
              <a:buNone/>
            </a:pPr>
            <a:endParaRPr lang="en-US" dirty="0"/>
          </a:p>
        </p:txBody>
      </p:sp>
      <p:sp>
        <p:nvSpPr>
          <p:cNvPr id="4" name="Date Placeholder 3"/>
          <p:cNvSpPr>
            <a:spLocks noGrp="1"/>
          </p:cNvSpPr>
          <p:nvPr>
            <p:ph type="dt" sz="half" idx="2"/>
          </p:nvPr>
        </p:nvSpPr>
        <p:spPr/>
        <p:txBody>
          <a:bodyPr/>
          <a:lstStyle/>
          <a:p>
            <a:r>
              <a:rPr lang="en-US" smtClean="0"/>
              <a:t>May 2012</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Features and Benefits</a:t>
            </a:r>
            <a:endParaRPr lang="en-US" dirty="0"/>
          </a:p>
        </p:txBody>
      </p:sp>
      <p:sp>
        <p:nvSpPr>
          <p:cNvPr id="7" name="Content Placeholder 6"/>
          <p:cNvSpPr>
            <a:spLocks noGrp="1"/>
          </p:cNvSpPr>
          <p:nvPr>
            <p:ph idx="1"/>
          </p:nvPr>
        </p:nvSpPr>
        <p:spPr/>
        <p:txBody>
          <a:bodyPr/>
          <a:lstStyle/>
          <a:p>
            <a:r>
              <a:rPr lang="en-US" dirty="0" smtClean="0"/>
              <a:t>Streamlined and simple FAN reporting</a:t>
            </a:r>
          </a:p>
          <a:p>
            <a:r>
              <a:rPr lang="en-US" dirty="0" smtClean="0"/>
              <a:t>24/7 online access via FAN52.com</a:t>
            </a:r>
          </a:p>
          <a:p>
            <a:r>
              <a:rPr lang="en-US" dirty="0" smtClean="0"/>
              <a:t>Weekly National Summary HTML-based email</a:t>
            </a:r>
          </a:p>
          <a:p>
            <a:r>
              <a:rPr lang="en-US" dirty="0" smtClean="0"/>
              <a:t>Additional reporting flexibility </a:t>
            </a:r>
          </a:p>
          <a:p>
            <a:r>
              <a:rPr lang="en-US" dirty="0" smtClean="0"/>
              <a:t>Enhanced graphing features</a:t>
            </a:r>
          </a:p>
          <a:p>
            <a:r>
              <a:rPr lang="en-US" dirty="0" smtClean="0"/>
              <a:t>Ability to export charts, graphs and data to Microsoft Excel</a:t>
            </a:r>
          </a:p>
          <a:p>
            <a:r>
              <a:rPr lang="en-US" dirty="0" smtClean="0"/>
              <a:t>Global language settings</a:t>
            </a:r>
          </a:p>
          <a:p>
            <a:endParaRPr lang="en-US" dirty="0" smtClean="0"/>
          </a:p>
          <a:p>
            <a:endParaRPr lang="en-US" dirty="0"/>
          </a:p>
        </p:txBody>
      </p:sp>
      <p:sp>
        <p:nvSpPr>
          <p:cNvPr id="2" name="Date Placeholder 1"/>
          <p:cNvSpPr>
            <a:spLocks noGrp="1"/>
          </p:cNvSpPr>
          <p:nvPr>
            <p:ph type="dt" sz="half" idx="2"/>
          </p:nvPr>
        </p:nvSpPr>
        <p:spPr/>
        <p:txBody>
          <a:bodyPr/>
          <a:lstStyle/>
          <a:p>
            <a:r>
              <a:rPr lang="en-US" smtClean="0"/>
              <a:t>May 2012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and Login</a:t>
            </a:r>
            <a:endParaRPr lang="en-US" dirty="0"/>
          </a:p>
        </p:txBody>
      </p:sp>
      <p:sp>
        <p:nvSpPr>
          <p:cNvPr id="4" name="Date Placeholder 3"/>
          <p:cNvSpPr>
            <a:spLocks noGrp="1"/>
          </p:cNvSpPr>
          <p:nvPr>
            <p:ph type="dt" sz="half" idx="2"/>
          </p:nvPr>
        </p:nvSpPr>
        <p:spPr/>
        <p:txBody>
          <a:bodyPr/>
          <a:lstStyle/>
          <a:p>
            <a:r>
              <a:rPr lang="en-US" smtClean="0"/>
              <a:t>May 2012</a:t>
            </a:r>
            <a:endParaRPr lang="en-US" dirty="0"/>
          </a:p>
        </p:txBody>
      </p:sp>
      <p:pic>
        <p:nvPicPr>
          <p:cNvPr id="3" name="Picture 1" descr="image001"/>
          <p:cNvPicPr>
            <a:picLocks noChangeAspect="1" noChangeArrowheads="1"/>
          </p:cNvPicPr>
          <p:nvPr/>
        </p:nvPicPr>
        <p:blipFill>
          <a:blip r:embed="rId3" cstate="print"/>
          <a:srcRect l="21366" r="21325" b="19371"/>
          <a:stretch>
            <a:fillRect/>
          </a:stretch>
        </p:blipFill>
        <p:spPr bwMode="auto">
          <a:xfrm>
            <a:off x="502276" y="1120462"/>
            <a:ext cx="8113689" cy="4868214"/>
          </a:xfrm>
          <a:prstGeom prst="rect">
            <a:avLst/>
          </a:prstGeom>
          <a:noFill/>
          <a:ln w="9525">
            <a:solidFill>
              <a:schemeClr val="tx1"/>
            </a:solidFill>
            <a:miter lim="800000"/>
            <a:headEnd/>
            <a:tailEnd/>
          </a:ln>
        </p:spPr>
      </p:pic>
      <p:sp>
        <p:nvSpPr>
          <p:cNvPr id="7" name="Rounded Rectangle 6"/>
          <p:cNvSpPr/>
          <p:nvPr/>
        </p:nvSpPr>
        <p:spPr>
          <a:xfrm>
            <a:off x="5926667" y="2184400"/>
            <a:ext cx="2387600" cy="863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77" y="381871"/>
            <a:ext cx="8226425" cy="914400"/>
          </a:xfrm>
        </p:spPr>
        <p:txBody>
          <a:bodyPr/>
          <a:lstStyle/>
          <a:p>
            <a:r>
              <a:rPr lang="en-US" dirty="0" smtClean="0"/>
              <a:t>National Overview Page</a:t>
            </a:r>
            <a:endParaRPr lang="en-US" dirty="0"/>
          </a:p>
        </p:txBody>
      </p:sp>
      <p:sp>
        <p:nvSpPr>
          <p:cNvPr id="4" name="Date Placeholder 3"/>
          <p:cNvSpPr>
            <a:spLocks noGrp="1"/>
          </p:cNvSpPr>
          <p:nvPr>
            <p:ph type="dt" sz="half" idx="2"/>
          </p:nvPr>
        </p:nvSpPr>
        <p:spPr/>
        <p:txBody>
          <a:bodyPr/>
          <a:lstStyle/>
          <a:p>
            <a:r>
              <a:rPr lang="en-US" smtClean="0"/>
              <a:t>May 2012</a:t>
            </a:r>
            <a:endParaRPr lang="en-US" dirty="0"/>
          </a:p>
        </p:txBody>
      </p:sp>
      <p:pic>
        <p:nvPicPr>
          <p:cNvPr id="2050" name="Picture 2"/>
          <p:cNvPicPr>
            <a:picLocks noChangeAspect="1" noChangeArrowheads="1"/>
          </p:cNvPicPr>
          <p:nvPr/>
        </p:nvPicPr>
        <p:blipFill>
          <a:blip r:embed="rId3" cstate="print"/>
          <a:srcRect l="1705" t="11851" r="3450" b="6250"/>
          <a:stretch>
            <a:fillRect/>
          </a:stretch>
        </p:blipFill>
        <p:spPr bwMode="auto">
          <a:xfrm>
            <a:off x="344384" y="1045030"/>
            <a:ext cx="8443356" cy="5089552"/>
          </a:xfrm>
          <a:prstGeom prst="rect">
            <a:avLst/>
          </a:prstGeom>
          <a:noFill/>
          <a:ln w="9525">
            <a:solidFill>
              <a:schemeClr val="tx2"/>
            </a:solidFill>
            <a:miter lim="800000"/>
            <a:headEnd/>
            <a:tailEnd/>
          </a:ln>
        </p:spPr>
      </p:pic>
      <p:sp>
        <p:nvSpPr>
          <p:cNvPr id="8" name="Rounded Rectangle 7"/>
          <p:cNvSpPr/>
          <p:nvPr/>
        </p:nvSpPr>
        <p:spPr>
          <a:xfrm>
            <a:off x="1724628" y="1863524"/>
            <a:ext cx="1458410" cy="3125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159889" y="1865453"/>
            <a:ext cx="603812" cy="3125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727048" y="1867383"/>
            <a:ext cx="976132" cy="3125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676171" y="1857737"/>
            <a:ext cx="1255853" cy="3125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926237" y="1848091"/>
            <a:ext cx="1342663" cy="3125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292051" y="1484415"/>
            <a:ext cx="1458410" cy="2256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95468" y="4006468"/>
            <a:ext cx="889322"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cstate="print"/>
          <a:srcRect l="34778" t="24597" r="36038" b="43951"/>
          <a:stretch>
            <a:fillRect/>
          </a:stretch>
        </p:blipFill>
        <p:spPr bwMode="auto">
          <a:xfrm>
            <a:off x="2743200" y="2390614"/>
            <a:ext cx="3392129" cy="274182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l="80242" t="21875" r="1310" b="65625"/>
          <a:stretch>
            <a:fillRect/>
          </a:stretch>
        </p:blipFill>
        <p:spPr bwMode="auto">
          <a:xfrm>
            <a:off x="6952239" y="1728433"/>
            <a:ext cx="1799304" cy="914400"/>
          </a:xfrm>
          <a:prstGeom prst="rect">
            <a:avLst/>
          </a:prstGeom>
          <a:noFill/>
          <a:ln w="9525">
            <a:noFill/>
            <a:miter lim="800000"/>
            <a:headEnd/>
            <a:tailEnd/>
          </a:ln>
        </p:spPr>
      </p:pic>
      <p:sp>
        <p:nvSpPr>
          <p:cNvPr id="14" name="Rounded Rectangle 13"/>
          <p:cNvSpPr/>
          <p:nvPr/>
        </p:nvSpPr>
        <p:spPr>
          <a:xfrm>
            <a:off x="439387" y="1861544"/>
            <a:ext cx="1270660" cy="3125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015843" y="1872669"/>
            <a:ext cx="712521" cy="2648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31" fill="hold">
                            <p:stCondLst>
                              <p:cond delay="0"/>
                            </p:stCondLst>
                            <p:childTnLst>
                              <p:par>
                                <p:cTn id="32" presetID="1" presetClass="entr" presetSubtype="0" fill="hold" nodeType="afterEffect">
                                  <p:stCondLst>
                                    <p:cond delay="2000"/>
                                  </p:stCondLst>
                                  <p:childTnLst>
                                    <p:set>
                                      <p:cBhvr>
                                        <p:cTn id="33" dur="1" fill="hold">
                                          <p:stCondLst>
                                            <p:cond delay="0"/>
                                          </p:stCondLst>
                                        </p:cTn>
                                        <p:tgtEl>
                                          <p:spTgt spid="2051"/>
                                        </p:tgtEl>
                                        <p:attrNameLst>
                                          <p:attrName>style.visibility</p:attrName>
                                        </p:attrNameLst>
                                      </p:cBhvr>
                                      <p:to>
                                        <p:strVal val="visible"/>
                                      </p:to>
                                    </p:se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childTnLst>
                                  <p:subTnLst>
                                    <p:set>
                                      <p:cBhvr override="childStyle">
                                        <p:cTn dur="1" fill="hold" display="0" masterRel="nextClick" afterEffect="1"/>
                                        <p:tgtEl>
                                          <p:spTgt spid="2052"/>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1"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5" grpId="0" animBg="1"/>
      <p:bldP spid="16" grpId="0" animBg="1"/>
      <p:bldP spid="14" grpId="0" animBg="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39" y="470361"/>
            <a:ext cx="8226425" cy="914400"/>
          </a:xfrm>
        </p:spPr>
        <p:txBody>
          <a:bodyPr/>
          <a:lstStyle/>
          <a:p>
            <a:r>
              <a:rPr lang="en-US" dirty="0" smtClean="0"/>
              <a:t>Options/Saved Settings</a:t>
            </a:r>
            <a:endParaRPr lang="en-US" dirty="0"/>
          </a:p>
        </p:txBody>
      </p:sp>
      <p:sp>
        <p:nvSpPr>
          <p:cNvPr id="4" name="Date Placeholder 3"/>
          <p:cNvSpPr>
            <a:spLocks noGrp="1"/>
          </p:cNvSpPr>
          <p:nvPr>
            <p:ph type="dt" sz="half" idx="2"/>
          </p:nvPr>
        </p:nvSpPr>
        <p:spPr/>
        <p:txBody>
          <a:bodyPr/>
          <a:lstStyle/>
          <a:p>
            <a:r>
              <a:rPr lang="en-US" smtClean="0"/>
              <a:t>May 2012</a:t>
            </a:r>
            <a:endParaRPr lang="en-US" dirty="0"/>
          </a:p>
        </p:txBody>
      </p:sp>
      <p:pic>
        <p:nvPicPr>
          <p:cNvPr id="3074" name="Picture 2"/>
          <p:cNvPicPr>
            <a:picLocks noChangeAspect="1" noChangeArrowheads="1"/>
          </p:cNvPicPr>
          <p:nvPr/>
        </p:nvPicPr>
        <p:blipFill>
          <a:blip r:embed="rId3" cstate="print"/>
          <a:srcRect l="2268" t="11492" r="2772" b="30847"/>
          <a:stretch>
            <a:fillRect/>
          </a:stretch>
        </p:blipFill>
        <p:spPr bwMode="auto">
          <a:xfrm>
            <a:off x="250723" y="1312603"/>
            <a:ext cx="8613058" cy="4660490"/>
          </a:xfrm>
          <a:prstGeom prst="rect">
            <a:avLst/>
          </a:prstGeom>
          <a:noFill/>
          <a:ln w="9525">
            <a:solidFill>
              <a:schemeClr val="tx2"/>
            </a:solidFill>
            <a:miter lim="800000"/>
            <a:headEnd/>
            <a:tailEnd/>
          </a:ln>
        </p:spPr>
      </p:pic>
      <p:sp>
        <p:nvSpPr>
          <p:cNvPr id="6" name="Rounded Rectangle 5"/>
          <p:cNvSpPr/>
          <p:nvPr/>
        </p:nvSpPr>
        <p:spPr>
          <a:xfrm>
            <a:off x="8067368" y="2418735"/>
            <a:ext cx="766916" cy="3539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041057" y="3229897"/>
            <a:ext cx="1106129" cy="4866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8374" y="3809999"/>
            <a:ext cx="909483" cy="3342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246721" y="3234817"/>
            <a:ext cx="1160156" cy="4866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437638" y="3224989"/>
            <a:ext cx="889718" cy="4866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4" cstate="print"/>
          <a:srcRect l="4940" t="40423" r="55141" b="47480"/>
          <a:stretch>
            <a:fillRect/>
          </a:stretch>
        </p:blipFill>
        <p:spPr bwMode="auto">
          <a:xfrm>
            <a:off x="486695" y="3679957"/>
            <a:ext cx="3052918" cy="92154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l="24899" t="40625" r="35333" b="31754"/>
          <a:stretch>
            <a:fillRect/>
          </a:stretch>
        </p:blipFill>
        <p:spPr bwMode="auto">
          <a:xfrm>
            <a:off x="2241751" y="3701820"/>
            <a:ext cx="3893577" cy="2020529"/>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l="44708" t="40222" r="15524" b="31956"/>
          <a:stretch>
            <a:fillRect/>
          </a:stretch>
        </p:blipFill>
        <p:spPr bwMode="auto">
          <a:xfrm>
            <a:off x="4055806" y="3672348"/>
            <a:ext cx="3878826" cy="203527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3075"/>
                                        </p:tgtEl>
                                        <p:attrNameLst>
                                          <p:attrName>style.visibility</p:attrName>
                                        </p:attrNameLst>
                                      </p:cBhvr>
                                      <p:to>
                                        <p:strVal val="visible"/>
                                      </p:to>
                                    </p:set>
                                  </p:childTnLst>
                                  <p:subTnLst>
                                    <p:set>
                                      <p:cBhvr override="childStyle">
                                        <p:cTn dur="1" fill="hold" display="0" masterRel="nextClick" afterEffect="1"/>
                                        <p:tgtEl>
                                          <p:spTgt spid="3075"/>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18" fill="hold">
                            <p:stCondLst>
                              <p:cond delay="0"/>
                            </p:stCondLst>
                            <p:childTnLst>
                              <p:par>
                                <p:cTn id="19" presetID="1" presetClass="entr" presetSubtype="0" fill="hold" nodeType="afterEffect">
                                  <p:stCondLst>
                                    <p:cond delay="1000"/>
                                  </p:stCondLst>
                                  <p:childTnLst>
                                    <p:set>
                                      <p:cBhvr>
                                        <p:cTn id="20" dur="1" fill="hold">
                                          <p:stCondLst>
                                            <p:cond delay="0"/>
                                          </p:stCondLst>
                                        </p:cTn>
                                        <p:tgtEl>
                                          <p:spTgt spid="3076"/>
                                        </p:tgtEl>
                                        <p:attrNameLst>
                                          <p:attrName>style.visibility</p:attrName>
                                        </p:attrNameLst>
                                      </p:cBhvr>
                                      <p:to>
                                        <p:strVal val="visible"/>
                                      </p:to>
                                    </p:set>
                                  </p:childTnLst>
                                  <p:subTnLst>
                                    <p:set>
                                      <p:cBhvr override="childStyle">
                                        <p:cTn dur="1" fill="hold" display="0" masterRel="nextClick" afterEffect="1"/>
                                        <p:tgtEl>
                                          <p:spTgt spid="307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25" fill="hold">
                            <p:stCondLst>
                              <p:cond delay="0"/>
                            </p:stCondLst>
                            <p:childTnLst>
                              <p:par>
                                <p:cTn id="26" presetID="1" presetClass="entr" presetSubtype="0" fill="hold" nodeType="afterEffect">
                                  <p:stCondLst>
                                    <p:cond delay="1000"/>
                                  </p:stCondLst>
                                  <p:childTnLst>
                                    <p:set>
                                      <p:cBhvr>
                                        <p:cTn id="27" dur="1" fill="hold">
                                          <p:stCondLst>
                                            <p:cond delay="0"/>
                                          </p:stCondLst>
                                        </p:cTn>
                                        <p:tgtEl>
                                          <p:spTgt spid="3077"/>
                                        </p:tgtEl>
                                        <p:attrNameLst>
                                          <p:attrName>style.visibility</p:attrName>
                                        </p:attrNameLst>
                                      </p:cBhvr>
                                      <p:to>
                                        <p:strVal val="visible"/>
                                      </p:to>
                                    </p:set>
                                  </p:childTnLst>
                                  <p:subTnLst>
                                    <p:set>
                                      <p:cBhvr override="childStyle">
                                        <p:cTn dur="1" fill="hold" display="0" masterRel="nextClick" afterEffect="1"/>
                                        <p:tgtEl>
                                          <p:spTgt spid="3077"/>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81" y="455613"/>
            <a:ext cx="8226425" cy="914400"/>
          </a:xfrm>
        </p:spPr>
        <p:txBody>
          <a:bodyPr/>
          <a:lstStyle/>
          <a:p>
            <a:r>
              <a:rPr lang="en-US" dirty="0" smtClean="0"/>
              <a:t>Charts &amp; Projections</a:t>
            </a:r>
            <a:endParaRPr lang="en-US" dirty="0"/>
          </a:p>
        </p:txBody>
      </p:sp>
      <p:sp>
        <p:nvSpPr>
          <p:cNvPr id="4" name="Date Placeholder 3"/>
          <p:cNvSpPr>
            <a:spLocks noGrp="1"/>
          </p:cNvSpPr>
          <p:nvPr>
            <p:ph type="dt" sz="half" idx="2"/>
          </p:nvPr>
        </p:nvSpPr>
        <p:spPr/>
        <p:txBody>
          <a:bodyPr/>
          <a:lstStyle/>
          <a:p>
            <a:r>
              <a:rPr lang="en-US" smtClean="0"/>
              <a:t>May 2012</a:t>
            </a:r>
            <a:endParaRPr lang="en-US" dirty="0"/>
          </a:p>
        </p:txBody>
      </p:sp>
      <p:pic>
        <p:nvPicPr>
          <p:cNvPr id="4098" name="Picture 2"/>
          <p:cNvPicPr>
            <a:picLocks noChangeAspect="1" noChangeArrowheads="1"/>
          </p:cNvPicPr>
          <p:nvPr/>
        </p:nvPicPr>
        <p:blipFill>
          <a:blip r:embed="rId3" cstate="print"/>
          <a:srcRect l="1815" t="11895" r="3679" b="13710"/>
          <a:stretch>
            <a:fillRect/>
          </a:stretch>
        </p:blipFill>
        <p:spPr bwMode="auto">
          <a:xfrm>
            <a:off x="324465" y="1198915"/>
            <a:ext cx="8436077" cy="4803679"/>
          </a:xfrm>
          <a:prstGeom prst="rect">
            <a:avLst/>
          </a:prstGeom>
          <a:noFill/>
          <a:ln w="9525">
            <a:solidFill>
              <a:schemeClr val="tx2"/>
            </a:solidFill>
            <a:miter lim="800000"/>
            <a:headEnd/>
            <a:tailEnd/>
          </a:ln>
        </p:spPr>
      </p:pic>
      <p:sp>
        <p:nvSpPr>
          <p:cNvPr id="6" name="Rounded Rectangle 5"/>
          <p:cNvSpPr/>
          <p:nvPr/>
        </p:nvSpPr>
        <p:spPr>
          <a:xfrm>
            <a:off x="1740310" y="2035277"/>
            <a:ext cx="1356851" cy="3392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71948" y="2625213"/>
            <a:ext cx="7846142" cy="530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cstate="print"/>
          <a:srcRect l="33720" t="61089" r="54788" b="29234"/>
          <a:stretch>
            <a:fillRect/>
          </a:stretch>
        </p:blipFill>
        <p:spPr bwMode="auto">
          <a:xfrm>
            <a:off x="3229898" y="4336026"/>
            <a:ext cx="1120878" cy="634180"/>
          </a:xfrm>
          <a:prstGeom prst="rect">
            <a:avLst/>
          </a:prstGeom>
          <a:noFill/>
          <a:ln w="9525">
            <a:solidFill>
              <a:schemeClr val="accent1">
                <a:shade val="50000"/>
              </a:schemeClr>
            </a:solidFill>
            <a:miter lim="800000"/>
            <a:headEnd/>
            <a:tailEnd/>
          </a:ln>
        </p:spPr>
      </p:pic>
      <p:pic>
        <p:nvPicPr>
          <p:cNvPr id="4100" name="Picture 4"/>
          <p:cNvPicPr>
            <a:picLocks noChangeAspect="1" noChangeArrowheads="1"/>
          </p:cNvPicPr>
          <p:nvPr/>
        </p:nvPicPr>
        <p:blipFill>
          <a:blip r:embed="rId5" cstate="print"/>
          <a:srcRect l="3125" t="42440" r="5544" b="14818"/>
          <a:stretch>
            <a:fillRect/>
          </a:stretch>
        </p:blipFill>
        <p:spPr bwMode="auto">
          <a:xfrm>
            <a:off x="412955" y="3207900"/>
            <a:ext cx="8244348" cy="2720951"/>
          </a:xfrm>
          <a:prstGeom prst="rect">
            <a:avLst/>
          </a:prstGeom>
          <a:noFill/>
          <a:ln w="9525">
            <a:noFill/>
            <a:miter lim="800000"/>
            <a:headEnd/>
            <a:tailEnd/>
          </a:ln>
        </p:spPr>
      </p:pic>
      <p:sp>
        <p:nvSpPr>
          <p:cNvPr id="9" name="Rounded Rectangle 8"/>
          <p:cNvSpPr/>
          <p:nvPr/>
        </p:nvSpPr>
        <p:spPr>
          <a:xfrm>
            <a:off x="1268083" y="3252158"/>
            <a:ext cx="532241" cy="1114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subTnLst>
                                    <p:set>
                                      <p:cBhvr override="childStyle">
                                        <p:cTn dur="1" fill="hold" display="0" masterRel="nextClick" afterEffect="1"/>
                                        <p:tgtEl>
                                          <p:spTgt spid="409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a:t>
            </a:r>
            <a:endParaRPr lang="en-US" dirty="0"/>
          </a:p>
        </p:txBody>
      </p:sp>
      <p:sp>
        <p:nvSpPr>
          <p:cNvPr id="4" name="Date Placeholder 3"/>
          <p:cNvSpPr>
            <a:spLocks noGrp="1"/>
          </p:cNvSpPr>
          <p:nvPr>
            <p:ph type="dt" sz="half" idx="2"/>
          </p:nvPr>
        </p:nvSpPr>
        <p:spPr/>
        <p:txBody>
          <a:bodyPr/>
          <a:lstStyle/>
          <a:p>
            <a:r>
              <a:rPr lang="en-US" smtClean="0"/>
              <a:t>May 2012</a:t>
            </a:r>
            <a:endParaRPr lang="en-US" dirty="0"/>
          </a:p>
        </p:txBody>
      </p:sp>
      <p:sp>
        <p:nvSpPr>
          <p:cNvPr id="6" name="TextBox 5"/>
          <p:cNvSpPr txBox="1"/>
          <p:nvPr/>
        </p:nvSpPr>
        <p:spPr>
          <a:xfrm>
            <a:off x="5691118" y="1091821"/>
            <a:ext cx="3111690" cy="3693319"/>
          </a:xfrm>
          <a:prstGeom prst="rect">
            <a:avLst/>
          </a:prstGeom>
          <a:noFill/>
        </p:spPr>
        <p:txBody>
          <a:bodyPr wrap="square" rtlCol="0">
            <a:spAutoFit/>
          </a:bodyPr>
          <a:lstStyle/>
          <a:p>
            <a:pPr>
              <a:buFont typeface="Arial" pitchFamily="34" charset="0"/>
              <a:buChar char="•"/>
            </a:pPr>
            <a:r>
              <a:rPr lang="en-US" dirty="0" smtClean="0"/>
              <a:t> Static mapping will be available with FAN version 1.0 </a:t>
            </a:r>
          </a:p>
          <a:p>
            <a:endParaRPr lang="en-US" dirty="0" smtClean="0"/>
          </a:p>
          <a:p>
            <a:pPr>
              <a:buFont typeface="Arial" pitchFamily="34" charset="0"/>
              <a:buChar char="•"/>
            </a:pPr>
            <a:r>
              <a:rPr lang="en-US" dirty="0" smtClean="0"/>
              <a:t>In the third quarter of 2012, IMS will release FAN version1.1</a:t>
            </a:r>
          </a:p>
          <a:p>
            <a:endParaRPr lang="en-US" dirty="0" smtClean="0"/>
          </a:p>
          <a:p>
            <a:pPr>
              <a:buFont typeface="Arial" pitchFamily="34" charset="0"/>
              <a:buChar char="•"/>
            </a:pPr>
            <a:r>
              <a:rPr lang="en-US" dirty="0" smtClean="0"/>
              <a:t>The new version will include interactive mapping features, heat maps, drill down capabilities and more.   </a:t>
            </a:r>
            <a:endParaRPr lang="en-US" dirty="0"/>
          </a:p>
        </p:txBody>
      </p:sp>
      <p:pic>
        <p:nvPicPr>
          <p:cNvPr id="1028" name="Picture 4"/>
          <p:cNvPicPr>
            <a:picLocks noChangeAspect="1" noChangeArrowheads="1"/>
          </p:cNvPicPr>
          <p:nvPr/>
        </p:nvPicPr>
        <p:blipFill>
          <a:blip r:embed="rId3" cstate="print"/>
          <a:srcRect l="26352" t="11707" r="26213" b="22062"/>
          <a:stretch>
            <a:fillRect/>
          </a:stretch>
        </p:blipFill>
        <p:spPr bwMode="auto">
          <a:xfrm>
            <a:off x="464024" y="1050878"/>
            <a:ext cx="5036024" cy="4954137"/>
          </a:xfrm>
          <a:prstGeom prst="rect">
            <a:avLst/>
          </a:prstGeom>
          <a:noFill/>
          <a:ln w="9525">
            <a:solidFill>
              <a:schemeClr val="tx2"/>
            </a:solidFill>
            <a:miter lim="800000"/>
            <a:headEnd/>
            <a:tailEnd/>
          </a:ln>
        </p:spPr>
      </p:pic>
      <p:sp>
        <p:nvSpPr>
          <p:cNvPr id="9" name="Rounded Rectangle 8"/>
          <p:cNvSpPr/>
          <p:nvPr/>
        </p:nvSpPr>
        <p:spPr>
          <a:xfrm>
            <a:off x="2178657" y="1590261"/>
            <a:ext cx="333955" cy="1431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Retailer Grid</a:t>
            </a:r>
            <a:endParaRPr lang="en-US" dirty="0"/>
          </a:p>
        </p:txBody>
      </p:sp>
      <p:sp>
        <p:nvSpPr>
          <p:cNvPr id="4" name="Date Placeholder 3"/>
          <p:cNvSpPr>
            <a:spLocks noGrp="1"/>
          </p:cNvSpPr>
          <p:nvPr>
            <p:ph type="dt" sz="half" idx="2"/>
          </p:nvPr>
        </p:nvSpPr>
        <p:spPr/>
        <p:txBody>
          <a:bodyPr/>
          <a:lstStyle/>
          <a:p>
            <a:r>
              <a:rPr lang="en-US" smtClean="0"/>
              <a:t>May 2012</a:t>
            </a:r>
            <a:endParaRPr lang="en-US" dirty="0"/>
          </a:p>
        </p:txBody>
      </p:sp>
      <p:pic>
        <p:nvPicPr>
          <p:cNvPr id="2050" name="Picture 2"/>
          <p:cNvPicPr>
            <a:picLocks noChangeAspect="1" noChangeArrowheads="1"/>
          </p:cNvPicPr>
          <p:nvPr/>
        </p:nvPicPr>
        <p:blipFill>
          <a:blip r:embed="rId3" cstate="print"/>
          <a:srcRect l="1679" t="11940" r="3591" b="29478"/>
          <a:stretch>
            <a:fillRect/>
          </a:stretch>
        </p:blipFill>
        <p:spPr bwMode="auto">
          <a:xfrm>
            <a:off x="453982" y="1119117"/>
            <a:ext cx="8147714" cy="4940490"/>
          </a:xfrm>
          <a:prstGeom prst="rect">
            <a:avLst/>
          </a:prstGeom>
          <a:noFill/>
          <a:ln w="9525">
            <a:solidFill>
              <a:schemeClr val="tx2"/>
            </a:solidFill>
            <a:miter lim="800000"/>
            <a:headEnd/>
            <a:tailEnd/>
          </a:ln>
        </p:spPr>
      </p:pic>
      <p:sp>
        <p:nvSpPr>
          <p:cNvPr id="6" name="Oval 5"/>
          <p:cNvSpPr/>
          <p:nvPr/>
        </p:nvSpPr>
        <p:spPr>
          <a:xfrm>
            <a:off x="1630523" y="3516102"/>
            <a:ext cx="177421" cy="2320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326361" y="3513233"/>
            <a:ext cx="177421" cy="2320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43352" y="3501724"/>
            <a:ext cx="177421" cy="2320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47843" y="3516101"/>
            <a:ext cx="177421" cy="2320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49148" y="3513226"/>
            <a:ext cx="177421" cy="2320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38642" y="3518977"/>
            <a:ext cx="177421" cy="2320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353747" y="3507475"/>
            <a:ext cx="177421" cy="2320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1686296" y="4061361"/>
            <a:ext cx="23751" cy="180504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725839" y="2265528"/>
            <a:ext cx="914400" cy="341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3000"/>
                                        <p:tgtEl>
                                          <p:spTgt spid="14"/>
                                        </p:tgtEl>
                                      </p:cBhvr>
                                    </p:animEffect>
                                    <p:anim calcmode="lin" valueType="num">
                                      <p:cBhvr>
                                        <p:cTn id="24" dur="3000" fill="hold"/>
                                        <p:tgtEl>
                                          <p:spTgt spid="14"/>
                                        </p:tgtEl>
                                        <p:attrNameLst>
                                          <p:attrName>ppt_x</p:attrName>
                                        </p:attrNameLst>
                                      </p:cBhvr>
                                      <p:tavLst>
                                        <p:tav tm="0">
                                          <p:val>
                                            <p:strVal val="#ppt_x"/>
                                          </p:val>
                                        </p:tav>
                                        <p:tav tm="100000">
                                          <p:val>
                                            <p:strVal val="#ppt_x"/>
                                          </p:val>
                                        </p:tav>
                                      </p:tavLst>
                                    </p:anim>
                                    <p:anim calcmode="lin" valueType="num">
                                      <p:cBhvr>
                                        <p:cTn id="25" dur="3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Statistics</a:t>
            </a:r>
            <a:endParaRPr lang="en-US" dirty="0"/>
          </a:p>
        </p:txBody>
      </p:sp>
      <p:sp>
        <p:nvSpPr>
          <p:cNvPr id="4" name="Date Placeholder 3"/>
          <p:cNvSpPr>
            <a:spLocks noGrp="1"/>
          </p:cNvSpPr>
          <p:nvPr>
            <p:ph type="dt" sz="half" idx="2"/>
          </p:nvPr>
        </p:nvSpPr>
        <p:spPr/>
        <p:txBody>
          <a:bodyPr/>
          <a:lstStyle/>
          <a:p>
            <a:r>
              <a:rPr lang="en-US" smtClean="0"/>
              <a:t>May 2012</a:t>
            </a:r>
            <a:endParaRPr lang="en-US" dirty="0"/>
          </a:p>
        </p:txBody>
      </p:sp>
      <p:pic>
        <p:nvPicPr>
          <p:cNvPr id="3074" name="Picture 2"/>
          <p:cNvPicPr>
            <a:picLocks noChangeAspect="1" noChangeArrowheads="1"/>
          </p:cNvPicPr>
          <p:nvPr/>
        </p:nvPicPr>
        <p:blipFill>
          <a:blip r:embed="rId3" cstate="print"/>
          <a:srcRect l="2192" t="12013" r="3937" b="13474"/>
          <a:stretch>
            <a:fillRect/>
          </a:stretch>
        </p:blipFill>
        <p:spPr bwMode="auto">
          <a:xfrm>
            <a:off x="475013" y="1151906"/>
            <a:ext cx="8159436" cy="4928260"/>
          </a:xfrm>
          <a:prstGeom prst="rect">
            <a:avLst/>
          </a:prstGeom>
          <a:noFill/>
          <a:ln w="9525">
            <a:solidFill>
              <a:schemeClr val="tx2"/>
            </a:solidFill>
            <a:miter lim="800000"/>
            <a:headEnd/>
            <a:tailEnd/>
          </a:ln>
        </p:spPr>
      </p:pic>
      <p:sp>
        <p:nvSpPr>
          <p:cNvPr id="7" name="Rectangle 6"/>
          <p:cNvSpPr/>
          <p:nvPr/>
        </p:nvSpPr>
        <p:spPr>
          <a:xfrm>
            <a:off x="560717" y="4209691"/>
            <a:ext cx="793630" cy="183742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694830" y="2047164"/>
            <a:ext cx="1187355" cy="3002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59558" y="2674961"/>
            <a:ext cx="4326341" cy="5322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108723" y="3521122"/>
            <a:ext cx="1489587" cy="26142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blank">
  <a:themeElements>
    <a:clrScheme name="The IMS White Colors">
      <a:dk1>
        <a:srgbClr val="111111"/>
      </a:dk1>
      <a:lt1>
        <a:srgbClr val="FFFFFF"/>
      </a:lt1>
      <a:dk2>
        <a:srgbClr val="0E0733"/>
      </a:dk2>
      <a:lt2>
        <a:srgbClr val="2E8D9E"/>
      </a:lt2>
      <a:accent1>
        <a:srgbClr val="C07200"/>
      </a:accent1>
      <a:accent2>
        <a:srgbClr val="0F6800"/>
      </a:accent2>
      <a:accent3>
        <a:srgbClr val="00528A"/>
      </a:accent3>
      <a:accent4>
        <a:srgbClr val="860C0E"/>
      </a:accent4>
      <a:accent5>
        <a:srgbClr val="808080"/>
      </a:accent5>
      <a:accent6>
        <a:srgbClr val="C0C0C0"/>
      </a:accent6>
      <a:hlink>
        <a:srgbClr val="00528A"/>
      </a:hlink>
      <a:folHlink>
        <a:srgbClr val="860C0E"/>
      </a:folHlink>
    </a:clrScheme>
    <a:fontScheme name="IMS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IMS Aqua Accent 7">
      <a:srgbClr val="69C0C9"/>
    </a:custClr>
    <a:custClr name="IMS Red Accent 8">
      <a:srgbClr val="ED4F44"/>
    </a:custClr>
    <a:custClr name="IMS Gold Accent 9">
      <a:srgbClr val="FAA100"/>
    </a:custClr>
    <a:custClr name="IMS Green Accent 10">
      <a:srgbClr val="60AC14"/>
    </a:custClr>
    <a:custClr name="IMS Turquoise Accent 11">
      <a:srgbClr val="0091C8"/>
    </a:custClr>
    <a:custClr name="IMS Indigo Accent 12">
      <a:srgbClr val="8888A4"/>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688</TotalTime>
  <Words>1682</Words>
  <Application>Microsoft Office PowerPoint</Application>
  <PresentationFormat>On-screen Show (4:3)</PresentationFormat>
  <Paragraphs>142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vt:lpstr>
      <vt:lpstr>New!  FAN® Online Reporting Tool</vt:lpstr>
      <vt:lpstr>Features and Benefits</vt:lpstr>
      <vt:lpstr>Website and Login</vt:lpstr>
      <vt:lpstr>National Overview Page</vt:lpstr>
      <vt:lpstr>Options/Saved Settings</vt:lpstr>
      <vt:lpstr>Charts &amp; Projections</vt:lpstr>
      <vt:lpstr>Maps</vt:lpstr>
      <vt:lpstr>Retailer Grid</vt:lpstr>
      <vt:lpstr>Market Statistics</vt:lpstr>
      <vt:lpstr>Symptoms Cross-tab</vt:lpstr>
      <vt:lpstr>FAN Online Reporting Tool</vt:lpstr>
      <vt:lpstr>Contact Us</vt:lpstr>
    </vt:vector>
  </TitlesOfParts>
  <Company>IMS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lfulton</dc:creator>
  <cp:lastModifiedBy>Timothy McGee</cp:lastModifiedBy>
  <cp:revision>67</cp:revision>
  <dcterms:created xsi:type="dcterms:W3CDTF">2010-12-01T20:15:30Z</dcterms:created>
  <dcterms:modified xsi:type="dcterms:W3CDTF">2012-05-30T01:04:44Z</dcterms:modified>
</cp:coreProperties>
</file>